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8229600" cx="14630400"/>
  <p:notesSz cx="8229600" cy="14630400"/>
  <p:embeddedFontLst>
    <p:embeddedFont>
      <p:font typeface="Nobile"/>
      <p:regular r:id="rId14"/>
      <p:bold r:id="rId15"/>
      <p:italic r:id="rId16"/>
      <p:boldItalic r:id="rId17"/>
    </p:embeddedFont>
    <p:embeddedFont>
      <p:font typeface="Alexandria"/>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obile-bold.fntdata"/><Relationship Id="rId14" Type="http://schemas.openxmlformats.org/officeDocument/2006/relationships/font" Target="fonts/Nobile-regular.fntdata"/><Relationship Id="rId17" Type="http://schemas.openxmlformats.org/officeDocument/2006/relationships/font" Target="fonts/Nobile-boldItalic.fntdata"/><Relationship Id="rId16" Type="http://schemas.openxmlformats.org/officeDocument/2006/relationships/font" Target="fonts/Nobile-italic.fntdata"/><Relationship Id="rId5" Type="http://schemas.openxmlformats.org/officeDocument/2006/relationships/slide" Target="slides/slide1.xml"/><Relationship Id="rId19" Type="http://schemas.openxmlformats.org/officeDocument/2006/relationships/font" Target="fonts/Alexandria-bold.fntdata"/><Relationship Id="rId6" Type="http://schemas.openxmlformats.org/officeDocument/2006/relationships/slide" Target="slides/slide2.xml"/><Relationship Id="rId18" Type="http://schemas.openxmlformats.org/officeDocument/2006/relationships/font" Target="fonts/Alexandria-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 name="Google Shape;2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 name="Google Shape;2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cb1a13c66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cb1a13c66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dcb1a13c66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3"/>
          <p:cNvSpPr/>
          <p:nvPr/>
        </p:nvSpPr>
        <p:spPr>
          <a:xfrm>
            <a:off x="0" y="0"/>
            <a:ext cx="14630400" cy="8229600"/>
          </a:xfrm>
          <a:prstGeom prst="rect">
            <a:avLst/>
          </a:prstGeom>
          <a:solidFill>
            <a:srgbClr val="5C7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0" y="0"/>
            <a:ext cx="14630400" cy="8229600"/>
          </a:xfrm>
          <a:prstGeom prst="rect">
            <a:avLst/>
          </a:prstGeom>
          <a:solidFill>
            <a:srgbClr val="F9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 name="Google Shape;18;p3"/>
          <p:cNvPicPr preferRelativeResize="0"/>
          <p:nvPr/>
        </p:nvPicPr>
        <p:blipFill rotWithShape="1">
          <a:blip r:embed="rId3">
            <a:alphaModFix/>
          </a:blip>
          <a:srcRect b="0" l="0" r="0" t="0"/>
          <a:stretch/>
        </p:blipFill>
        <p:spPr>
          <a:xfrm>
            <a:off x="-7620" y="0"/>
            <a:ext cx="5486400" cy="8229600"/>
          </a:xfrm>
          <a:prstGeom prst="rect">
            <a:avLst/>
          </a:prstGeom>
          <a:noFill/>
          <a:ln>
            <a:noFill/>
          </a:ln>
        </p:spPr>
      </p:pic>
      <p:sp>
        <p:nvSpPr>
          <p:cNvPr id="19" name="Google Shape;19;p3"/>
          <p:cNvSpPr/>
          <p:nvPr/>
        </p:nvSpPr>
        <p:spPr>
          <a:xfrm>
            <a:off x="6171724" y="1333381"/>
            <a:ext cx="7773352" cy="2364581"/>
          </a:xfrm>
          <a:prstGeom prst="rect">
            <a:avLst/>
          </a:prstGeom>
          <a:noFill/>
          <a:ln>
            <a:noFill/>
          </a:ln>
        </p:spPr>
        <p:txBody>
          <a:bodyPr anchorCtr="0" anchor="t" bIns="45700" lIns="91425" spcFirstLastPara="1" rIns="91425" wrap="square" tIns="45700">
            <a:noAutofit/>
          </a:bodyPr>
          <a:lstStyle/>
          <a:p>
            <a:pPr indent="0" lvl="0" marL="0" marR="0" rtl="0" algn="l">
              <a:lnSpc>
                <a:spcPct val="124994"/>
              </a:lnSpc>
              <a:spcBef>
                <a:spcPts val="0"/>
              </a:spcBef>
              <a:spcAft>
                <a:spcPts val="0"/>
              </a:spcAft>
              <a:buClr>
                <a:srgbClr val="1B1B27"/>
              </a:buClr>
              <a:buSzPts val="4965"/>
              <a:buFont typeface="Alexandria"/>
              <a:buNone/>
            </a:pPr>
            <a:r>
              <a:rPr b="0" i="0" lang="en-US" sz="4965" u="none" cap="none" strike="noStrike">
                <a:solidFill>
                  <a:srgbClr val="1B1B27"/>
                </a:solidFill>
                <a:latin typeface="Alexandria"/>
                <a:ea typeface="Alexandria"/>
                <a:cs typeface="Alexandria"/>
                <a:sym typeface="Alexandria"/>
              </a:rPr>
              <a:t>JSM Control: </a:t>
            </a:r>
            <a:r>
              <a:rPr i="0" lang="en-US" sz="4965" u="none" cap="none" strike="noStrike">
                <a:solidFill>
                  <a:srgbClr val="1B1B27"/>
                </a:solidFill>
                <a:latin typeface="Alexandria"/>
                <a:ea typeface="Alexandria"/>
                <a:cs typeface="Alexandria"/>
                <a:sym typeface="Alexandria"/>
              </a:rPr>
              <a:t>Streamlining University Operations</a:t>
            </a:r>
            <a:endParaRPr i="0" sz="4965" u="none" cap="none" strike="noStrike">
              <a:solidFill>
                <a:schemeClr val="dk1"/>
              </a:solidFill>
              <a:latin typeface="Calibri"/>
              <a:ea typeface="Calibri"/>
              <a:cs typeface="Calibri"/>
              <a:sym typeface="Calibri"/>
            </a:endParaRPr>
          </a:p>
        </p:txBody>
      </p:sp>
      <p:sp>
        <p:nvSpPr>
          <p:cNvPr id="20" name="Google Shape;20;p3"/>
          <p:cNvSpPr/>
          <p:nvPr/>
        </p:nvSpPr>
        <p:spPr>
          <a:xfrm>
            <a:off x="6171724" y="4303344"/>
            <a:ext cx="7773300" cy="2924100"/>
          </a:xfrm>
          <a:prstGeom prst="rect">
            <a:avLst/>
          </a:prstGeom>
          <a:noFill/>
          <a:ln>
            <a:noFill/>
          </a:ln>
        </p:spPr>
        <p:txBody>
          <a:bodyPr anchorCtr="0" anchor="t" bIns="45700" lIns="91425" spcFirstLastPara="1" rIns="91425" wrap="square" tIns="45700">
            <a:noAutofit/>
          </a:bodyPr>
          <a:lstStyle/>
          <a:p>
            <a:pPr indent="0" lvl="0" marL="0" marR="0" rtl="0" algn="l">
              <a:lnSpc>
                <a:spcPct val="160041"/>
              </a:lnSpc>
              <a:spcBef>
                <a:spcPts val="0"/>
              </a:spcBef>
              <a:spcAft>
                <a:spcPts val="0"/>
              </a:spcAft>
              <a:buClr>
                <a:srgbClr val="404155"/>
              </a:buClr>
              <a:buSzPts val="1439"/>
              <a:buFont typeface="Nobile"/>
              <a:buNone/>
            </a:pPr>
            <a:r>
              <a:rPr b="0" i="0" lang="en-US" sz="1439" u="none" cap="none" strike="noStrike">
                <a:solidFill>
                  <a:srgbClr val="404155"/>
                </a:solidFill>
                <a:latin typeface="Nobile"/>
                <a:ea typeface="Nobile"/>
                <a:cs typeface="Nobile"/>
                <a:sym typeface="Nobile"/>
              </a:rPr>
              <a:t> Universities are complex ecosystems comprising academic departments, administrative offices, student services, and more. Coordinating these entities efficiently is crucial for delivering a seamless educational experience and optimizing institutional performance. The JSM Control system is a comprehensive solution that integrates core business processes and functions into a centralized platform, enabling seamless data flow and real-time information access across departments. By automating and streamlining various operations, the JSM Control system empowers universities to enhance academic management, financial oversight, human resource management, and data-driven decision-making, ultimately elevating the overall quality of the educational experience for students, faculty, and staff.</a:t>
            </a:r>
            <a:endParaRPr b="0" i="0" sz="1439"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p4"/>
          <p:cNvSpPr/>
          <p:nvPr/>
        </p:nvSpPr>
        <p:spPr>
          <a:xfrm>
            <a:off x="0" y="0"/>
            <a:ext cx="14630400" cy="8229600"/>
          </a:xfrm>
          <a:prstGeom prst="rect">
            <a:avLst/>
          </a:prstGeom>
          <a:solidFill>
            <a:srgbClr val="5C7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0" y="0"/>
            <a:ext cx="14630400" cy="8229600"/>
          </a:xfrm>
          <a:prstGeom prst="rect">
            <a:avLst/>
          </a:prstGeom>
          <a:solidFill>
            <a:srgbClr val="F9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 name="Google Shape;28;p4"/>
          <p:cNvPicPr preferRelativeResize="0"/>
          <p:nvPr/>
        </p:nvPicPr>
        <p:blipFill rotWithShape="1">
          <a:blip r:embed="rId3">
            <a:alphaModFix/>
          </a:blip>
          <a:srcRect b="0" l="0" r="0" t="0"/>
          <a:stretch/>
        </p:blipFill>
        <p:spPr>
          <a:xfrm>
            <a:off x="10980420" y="0"/>
            <a:ext cx="3657600" cy="8229600"/>
          </a:xfrm>
          <a:prstGeom prst="rect">
            <a:avLst/>
          </a:prstGeom>
          <a:noFill/>
          <a:ln>
            <a:noFill/>
          </a:ln>
        </p:spPr>
      </p:pic>
      <p:sp>
        <p:nvSpPr>
          <p:cNvPr id="29" name="Google Shape;29;p4"/>
          <p:cNvSpPr/>
          <p:nvPr/>
        </p:nvSpPr>
        <p:spPr>
          <a:xfrm>
            <a:off x="1458516" y="602099"/>
            <a:ext cx="8055650" cy="1059894"/>
          </a:xfrm>
          <a:prstGeom prst="rect">
            <a:avLst/>
          </a:prstGeom>
          <a:noFill/>
          <a:ln>
            <a:noFill/>
          </a:ln>
        </p:spPr>
        <p:txBody>
          <a:bodyPr anchorCtr="0" anchor="t" bIns="45700" lIns="91425" spcFirstLastPara="1" rIns="91425" wrap="square" tIns="45700">
            <a:noAutofit/>
          </a:bodyPr>
          <a:lstStyle/>
          <a:p>
            <a:pPr indent="0" lvl="0" marL="0" marR="0" rtl="0" algn="l">
              <a:lnSpc>
                <a:spcPct val="125014"/>
              </a:lnSpc>
              <a:spcBef>
                <a:spcPts val="0"/>
              </a:spcBef>
              <a:spcAft>
                <a:spcPts val="0"/>
              </a:spcAft>
              <a:buClr>
                <a:srgbClr val="1B1B27"/>
              </a:buClr>
              <a:buSzPts val="3338"/>
              <a:buFont typeface="Alexandria"/>
              <a:buNone/>
            </a:pPr>
            <a:r>
              <a:rPr b="0" i="0" lang="en-US" sz="3338" u="none" cap="none" strike="noStrike">
                <a:solidFill>
                  <a:srgbClr val="1B1B27"/>
                </a:solidFill>
                <a:latin typeface="Alexandria"/>
                <a:ea typeface="Alexandria"/>
                <a:cs typeface="Alexandria"/>
                <a:sym typeface="Alexandria"/>
              </a:rPr>
              <a:t>Academic Management Made Seamless</a:t>
            </a:r>
            <a:endParaRPr b="0" i="0" sz="3338" u="none" cap="none" strike="noStrike">
              <a:solidFill>
                <a:schemeClr val="dk1"/>
              </a:solidFill>
              <a:latin typeface="Calibri"/>
              <a:ea typeface="Calibri"/>
              <a:cs typeface="Calibri"/>
              <a:sym typeface="Calibri"/>
            </a:endParaRPr>
          </a:p>
        </p:txBody>
      </p:sp>
      <p:sp>
        <p:nvSpPr>
          <p:cNvPr id="30" name="Google Shape;30;p4"/>
          <p:cNvSpPr/>
          <p:nvPr/>
        </p:nvSpPr>
        <p:spPr>
          <a:xfrm>
            <a:off x="1695926" y="1916311"/>
            <a:ext cx="33814" cy="5711190"/>
          </a:xfrm>
          <a:prstGeom prst="roundRect">
            <a:avLst>
              <a:gd fmla="val 225697" name="adj"/>
            </a:avLst>
          </a:prstGeom>
          <a:solidFill>
            <a:srgbClr val="B8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1903571" y="2222540"/>
            <a:ext cx="593527" cy="33814"/>
          </a:xfrm>
          <a:prstGeom prst="roundRect">
            <a:avLst>
              <a:gd fmla="val 225697" name="adj"/>
            </a:avLst>
          </a:prstGeom>
          <a:solidFill>
            <a:srgbClr val="B8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1522095" y="2048827"/>
            <a:ext cx="381476" cy="381476"/>
          </a:xfrm>
          <a:prstGeom prst="roundRect">
            <a:avLst>
              <a:gd fmla="val 20006" name="adj"/>
            </a:avLst>
          </a:prstGeom>
          <a:solidFill>
            <a:srgbClr val="D2DDF9"/>
          </a:solidFill>
          <a:ln cap="flat" cmpd="sng" w="9525">
            <a:solidFill>
              <a:srgbClr val="B8C3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665089" y="2080498"/>
            <a:ext cx="95488" cy="318016"/>
          </a:xfrm>
          <a:prstGeom prst="rect">
            <a:avLst/>
          </a:prstGeom>
          <a:noFill/>
          <a:ln>
            <a:noFill/>
          </a:ln>
        </p:spPr>
        <p:txBody>
          <a:bodyPr anchorCtr="0" anchor="t" bIns="45700" lIns="91425" spcFirstLastPara="1" rIns="91425" wrap="square" tIns="45700">
            <a:noAutofit/>
          </a:bodyPr>
          <a:lstStyle/>
          <a:p>
            <a:pPr indent="0" lvl="0" marL="0" marR="0" rtl="0" algn="ctr">
              <a:lnSpc>
                <a:spcPct val="125012"/>
              </a:lnSpc>
              <a:spcBef>
                <a:spcPts val="0"/>
              </a:spcBef>
              <a:spcAft>
                <a:spcPts val="0"/>
              </a:spcAft>
              <a:buClr>
                <a:srgbClr val="404155"/>
              </a:buClr>
              <a:buSzPts val="2003"/>
              <a:buFont typeface="Alexandria"/>
              <a:buNone/>
            </a:pPr>
            <a:r>
              <a:rPr b="0" i="0" lang="en-US" sz="2003" u="none" cap="none" strike="noStrike">
                <a:solidFill>
                  <a:srgbClr val="404155"/>
                </a:solidFill>
                <a:latin typeface="Alexandria"/>
                <a:ea typeface="Alexandria"/>
                <a:cs typeface="Alexandria"/>
                <a:sym typeface="Alexandria"/>
              </a:rPr>
              <a:t>1</a:t>
            </a:r>
            <a:endParaRPr b="0" i="0" sz="2003" u="none" cap="none" strike="noStrike">
              <a:solidFill>
                <a:schemeClr val="dk1"/>
              </a:solidFill>
              <a:latin typeface="Calibri"/>
              <a:ea typeface="Calibri"/>
              <a:cs typeface="Calibri"/>
              <a:sym typeface="Calibri"/>
            </a:endParaRPr>
          </a:p>
        </p:txBody>
      </p:sp>
      <p:sp>
        <p:nvSpPr>
          <p:cNvPr id="34" name="Google Shape;34;p4"/>
          <p:cNvSpPr/>
          <p:nvPr/>
        </p:nvSpPr>
        <p:spPr>
          <a:xfrm>
            <a:off x="2645569" y="2085856"/>
            <a:ext cx="2119908" cy="265033"/>
          </a:xfrm>
          <a:prstGeom prst="rect">
            <a:avLst/>
          </a:prstGeom>
          <a:noFill/>
          <a:ln>
            <a:noFill/>
          </a:ln>
        </p:spPr>
        <p:txBody>
          <a:bodyPr anchorCtr="0" anchor="t" bIns="45700" lIns="91425" spcFirstLastPara="1" rIns="91425" wrap="square" tIns="45700">
            <a:noAutofit/>
          </a:bodyPr>
          <a:lstStyle/>
          <a:p>
            <a:pPr indent="0" lvl="0" marL="0" marR="0" rtl="0" algn="l">
              <a:lnSpc>
                <a:spcPct val="125044"/>
              </a:lnSpc>
              <a:spcBef>
                <a:spcPts val="0"/>
              </a:spcBef>
              <a:spcAft>
                <a:spcPts val="0"/>
              </a:spcAft>
              <a:buClr>
                <a:srgbClr val="404155"/>
              </a:buClr>
              <a:buSzPts val="1669"/>
              <a:buFont typeface="Alexandria"/>
              <a:buNone/>
            </a:pPr>
            <a:r>
              <a:rPr b="0" i="0" lang="en-US" sz="1669" u="none" cap="none" strike="noStrike">
                <a:solidFill>
                  <a:srgbClr val="404155"/>
                </a:solidFill>
                <a:latin typeface="Alexandria"/>
                <a:ea typeface="Alexandria"/>
                <a:cs typeface="Alexandria"/>
                <a:sym typeface="Alexandria"/>
              </a:rPr>
              <a:t>Course Planning</a:t>
            </a:r>
            <a:endParaRPr b="0" i="0" sz="1669" u="none" cap="none" strike="noStrike">
              <a:solidFill>
                <a:schemeClr val="dk1"/>
              </a:solidFill>
              <a:latin typeface="Calibri"/>
              <a:ea typeface="Calibri"/>
              <a:cs typeface="Calibri"/>
              <a:sym typeface="Calibri"/>
            </a:endParaRPr>
          </a:p>
        </p:txBody>
      </p:sp>
      <p:sp>
        <p:nvSpPr>
          <p:cNvPr id="35" name="Google Shape;35;p4"/>
          <p:cNvSpPr/>
          <p:nvPr/>
        </p:nvSpPr>
        <p:spPr>
          <a:xfrm>
            <a:off x="2645569" y="2452568"/>
            <a:ext cx="6868597" cy="1084898"/>
          </a:xfrm>
          <a:prstGeom prst="rect">
            <a:avLst/>
          </a:prstGeom>
          <a:noFill/>
          <a:ln>
            <a:noFill/>
          </a:ln>
        </p:spPr>
        <p:txBody>
          <a:bodyPr anchorCtr="0" anchor="t" bIns="45700" lIns="91425" spcFirstLastPara="1" rIns="91425" wrap="square" tIns="45700">
            <a:noAutofit/>
          </a:bodyPr>
          <a:lstStyle/>
          <a:p>
            <a:pPr indent="0" lvl="0" marL="0" marR="0" rtl="0" algn="l">
              <a:lnSpc>
                <a:spcPct val="160074"/>
              </a:lnSpc>
              <a:spcBef>
                <a:spcPts val="0"/>
              </a:spcBef>
              <a:spcAft>
                <a:spcPts val="0"/>
              </a:spcAft>
              <a:buClr>
                <a:srgbClr val="404155"/>
              </a:buClr>
              <a:buSzPts val="1335"/>
              <a:buFont typeface="Nobile"/>
              <a:buNone/>
            </a:pPr>
            <a:r>
              <a:rPr b="0" i="0" lang="en-US" sz="1335" u="none" cap="none" strike="noStrike">
                <a:solidFill>
                  <a:srgbClr val="404155"/>
                </a:solidFill>
                <a:latin typeface="Nobile"/>
                <a:ea typeface="Nobile"/>
                <a:cs typeface="Nobile"/>
                <a:sym typeface="Nobile"/>
              </a:rPr>
              <a:t>The JSM Control system facilitates comprehensive course planning, enabling universities to align academic programs with institutional goals and student needs. It streamlines the course scheduling process, ensuring efficient resource allocation and minimizing timetable conflicts.</a:t>
            </a:r>
            <a:endParaRPr b="0" i="0" sz="1335" u="none" cap="none" strike="noStrike">
              <a:solidFill>
                <a:schemeClr val="dk1"/>
              </a:solidFill>
              <a:latin typeface="Calibri"/>
              <a:ea typeface="Calibri"/>
              <a:cs typeface="Calibri"/>
              <a:sym typeface="Calibri"/>
            </a:endParaRPr>
          </a:p>
        </p:txBody>
      </p:sp>
      <p:sp>
        <p:nvSpPr>
          <p:cNvPr id="36" name="Google Shape;36;p4"/>
          <p:cNvSpPr/>
          <p:nvPr/>
        </p:nvSpPr>
        <p:spPr>
          <a:xfrm>
            <a:off x="1903571" y="4182785"/>
            <a:ext cx="593527" cy="33814"/>
          </a:xfrm>
          <a:prstGeom prst="roundRect">
            <a:avLst>
              <a:gd fmla="val 225697" name="adj"/>
            </a:avLst>
          </a:prstGeom>
          <a:solidFill>
            <a:srgbClr val="B8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1522095" y="4009073"/>
            <a:ext cx="381476" cy="381476"/>
          </a:xfrm>
          <a:prstGeom prst="roundRect">
            <a:avLst>
              <a:gd fmla="val 20006" name="adj"/>
            </a:avLst>
          </a:prstGeom>
          <a:solidFill>
            <a:srgbClr val="D2DDF9"/>
          </a:solidFill>
          <a:ln cap="flat" cmpd="sng" w="9525">
            <a:solidFill>
              <a:srgbClr val="B8C3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1638419" y="4040743"/>
            <a:ext cx="148828" cy="318016"/>
          </a:xfrm>
          <a:prstGeom prst="rect">
            <a:avLst/>
          </a:prstGeom>
          <a:noFill/>
          <a:ln>
            <a:noFill/>
          </a:ln>
        </p:spPr>
        <p:txBody>
          <a:bodyPr anchorCtr="0" anchor="t" bIns="45700" lIns="91425" spcFirstLastPara="1" rIns="91425" wrap="square" tIns="45700">
            <a:noAutofit/>
          </a:bodyPr>
          <a:lstStyle/>
          <a:p>
            <a:pPr indent="0" lvl="0" marL="0" marR="0" rtl="0" algn="ctr">
              <a:lnSpc>
                <a:spcPct val="125012"/>
              </a:lnSpc>
              <a:spcBef>
                <a:spcPts val="0"/>
              </a:spcBef>
              <a:spcAft>
                <a:spcPts val="0"/>
              </a:spcAft>
              <a:buClr>
                <a:srgbClr val="404155"/>
              </a:buClr>
              <a:buSzPts val="2003"/>
              <a:buFont typeface="Alexandria"/>
              <a:buNone/>
            </a:pPr>
            <a:r>
              <a:rPr b="0" i="0" lang="en-US" sz="2003" u="none" cap="none" strike="noStrike">
                <a:solidFill>
                  <a:srgbClr val="404155"/>
                </a:solidFill>
                <a:latin typeface="Alexandria"/>
                <a:ea typeface="Alexandria"/>
                <a:cs typeface="Alexandria"/>
                <a:sym typeface="Alexandria"/>
              </a:rPr>
              <a:t>2</a:t>
            </a:r>
            <a:endParaRPr b="0" i="0" sz="2003" u="none" cap="none" strike="noStrike">
              <a:solidFill>
                <a:schemeClr val="dk1"/>
              </a:solidFill>
              <a:latin typeface="Calibri"/>
              <a:ea typeface="Calibri"/>
              <a:cs typeface="Calibri"/>
              <a:sym typeface="Calibri"/>
            </a:endParaRPr>
          </a:p>
        </p:txBody>
      </p:sp>
      <p:sp>
        <p:nvSpPr>
          <p:cNvPr id="39" name="Google Shape;39;p4"/>
          <p:cNvSpPr/>
          <p:nvPr/>
        </p:nvSpPr>
        <p:spPr>
          <a:xfrm>
            <a:off x="2645579" y="4046100"/>
            <a:ext cx="3359100" cy="264900"/>
          </a:xfrm>
          <a:prstGeom prst="rect">
            <a:avLst/>
          </a:prstGeom>
          <a:noFill/>
          <a:ln>
            <a:noFill/>
          </a:ln>
        </p:spPr>
        <p:txBody>
          <a:bodyPr anchorCtr="0" anchor="t" bIns="45700" lIns="91425" spcFirstLastPara="1" rIns="91425" wrap="square" tIns="45700">
            <a:noAutofit/>
          </a:bodyPr>
          <a:lstStyle/>
          <a:p>
            <a:pPr indent="0" lvl="0" marL="0" marR="0" rtl="0" algn="l">
              <a:lnSpc>
                <a:spcPct val="125044"/>
              </a:lnSpc>
              <a:spcBef>
                <a:spcPts val="0"/>
              </a:spcBef>
              <a:spcAft>
                <a:spcPts val="0"/>
              </a:spcAft>
              <a:buClr>
                <a:srgbClr val="404155"/>
              </a:buClr>
              <a:buSzPts val="1669"/>
              <a:buFont typeface="Alexandria"/>
              <a:buNone/>
            </a:pPr>
            <a:r>
              <a:rPr b="0" i="0" lang="en-US" sz="1669" u="none" cap="none" strike="noStrike">
                <a:solidFill>
                  <a:srgbClr val="404155"/>
                </a:solidFill>
                <a:latin typeface="Alexandria"/>
                <a:ea typeface="Alexandria"/>
                <a:cs typeface="Alexandria"/>
                <a:sym typeface="Alexandria"/>
              </a:rPr>
              <a:t>Student Enrollment</a:t>
            </a:r>
            <a:endParaRPr b="0" i="0" sz="1669" u="none" cap="none" strike="noStrike">
              <a:solidFill>
                <a:schemeClr val="dk1"/>
              </a:solidFill>
              <a:latin typeface="Calibri"/>
              <a:ea typeface="Calibri"/>
              <a:cs typeface="Calibri"/>
              <a:sym typeface="Calibri"/>
            </a:endParaRPr>
          </a:p>
        </p:txBody>
      </p:sp>
      <p:sp>
        <p:nvSpPr>
          <p:cNvPr id="40" name="Google Shape;40;p4"/>
          <p:cNvSpPr/>
          <p:nvPr/>
        </p:nvSpPr>
        <p:spPr>
          <a:xfrm>
            <a:off x="2645569" y="4412813"/>
            <a:ext cx="6868597" cy="1084898"/>
          </a:xfrm>
          <a:prstGeom prst="rect">
            <a:avLst/>
          </a:prstGeom>
          <a:noFill/>
          <a:ln>
            <a:noFill/>
          </a:ln>
        </p:spPr>
        <p:txBody>
          <a:bodyPr anchorCtr="0" anchor="t" bIns="45700" lIns="91425" spcFirstLastPara="1" rIns="91425" wrap="square" tIns="45700">
            <a:noAutofit/>
          </a:bodyPr>
          <a:lstStyle/>
          <a:p>
            <a:pPr indent="0" lvl="0" marL="0" marR="0" rtl="0" algn="l">
              <a:lnSpc>
                <a:spcPct val="160074"/>
              </a:lnSpc>
              <a:spcBef>
                <a:spcPts val="0"/>
              </a:spcBef>
              <a:spcAft>
                <a:spcPts val="0"/>
              </a:spcAft>
              <a:buClr>
                <a:srgbClr val="404155"/>
              </a:buClr>
              <a:buSzPts val="1335"/>
              <a:buFont typeface="Nobile"/>
              <a:buNone/>
            </a:pPr>
            <a:r>
              <a:rPr b="0" i="0" lang="en-US" sz="1335" u="none" cap="none" strike="noStrike">
                <a:solidFill>
                  <a:srgbClr val="404155"/>
                </a:solidFill>
                <a:latin typeface="Nobile"/>
                <a:ea typeface="Nobile"/>
                <a:cs typeface="Nobile"/>
                <a:sym typeface="Nobile"/>
              </a:rPr>
              <a:t>The system provides a user-friendly interface for students to navigate course catalogs, manage their enrollment, and access real-time information about their academic progress. This enhances the student experience and simplifies the registration process.</a:t>
            </a:r>
            <a:endParaRPr b="0" i="0" sz="1335" u="none" cap="none" strike="noStrike">
              <a:solidFill>
                <a:schemeClr val="dk1"/>
              </a:solidFill>
              <a:latin typeface="Calibri"/>
              <a:ea typeface="Calibri"/>
              <a:cs typeface="Calibri"/>
              <a:sym typeface="Calibri"/>
            </a:endParaRPr>
          </a:p>
        </p:txBody>
      </p:sp>
      <p:sp>
        <p:nvSpPr>
          <p:cNvPr id="41" name="Google Shape;41;p4"/>
          <p:cNvSpPr/>
          <p:nvPr/>
        </p:nvSpPr>
        <p:spPr>
          <a:xfrm>
            <a:off x="1903571" y="6143030"/>
            <a:ext cx="593527" cy="33814"/>
          </a:xfrm>
          <a:prstGeom prst="roundRect">
            <a:avLst>
              <a:gd fmla="val 225697" name="adj"/>
            </a:avLst>
          </a:prstGeom>
          <a:solidFill>
            <a:srgbClr val="B8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1522095" y="5969318"/>
            <a:ext cx="381476" cy="381476"/>
          </a:xfrm>
          <a:prstGeom prst="roundRect">
            <a:avLst>
              <a:gd fmla="val 20006" name="adj"/>
            </a:avLst>
          </a:prstGeom>
          <a:solidFill>
            <a:srgbClr val="D2DDF9"/>
          </a:solidFill>
          <a:ln cap="flat" cmpd="sng" w="9525">
            <a:solidFill>
              <a:srgbClr val="B8C3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1637824" y="6000988"/>
            <a:ext cx="149900" cy="318016"/>
          </a:xfrm>
          <a:prstGeom prst="rect">
            <a:avLst/>
          </a:prstGeom>
          <a:noFill/>
          <a:ln>
            <a:noFill/>
          </a:ln>
        </p:spPr>
        <p:txBody>
          <a:bodyPr anchorCtr="0" anchor="t" bIns="45700" lIns="91425" spcFirstLastPara="1" rIns="91425" wrap="square" tIns="45700">
            <a:noAutofit/>
          </a:bodyPr>
          <a:lstStyle/>
          <a:p>
            <a:pPr indent="0" lvl="0" marL="0" marR="0" rtl="0" algn="ctr">
              <a:lnSpc>
                <a:spcPct val="125012"/>
              </a:lnSpc>
              <a:spcBef>
                <a:spcPts val="0"/>
              </a:spcBef>
              <a:spcAft>
                <a:spcPts val="0"/>
              </a:spcAft>
              <a:buClr>
                <a:srgbClr val="404155"/>
              </a:buClr>
              <a:buSzPts val="2003"/>
              <a:buFont typeface="Alexandria"/>
              <a:buNone/>
            </a:pPr>
            <a:r>
              <a:rPr b="0" i="0" lang="en-US" sz="2003" u="none" cap="none" strike="noStrike">
                <a:solidFill>
                  <a:srgbClr val="404155"/>
                </a:solidFill>
                <a:latin typeface="Alexandria"/>
                <a:ea typeface="Alexandria"/>
                <a:cs typeface="Alexandria"/>
                <a:sym typeface="Alexandria"/>
              </a:rPr>
              <a:t>3</a:t>
            </a:r>
            <a:endParaRPr b="0" i="0" sz="2003" u="none" cap="none" strike="noStrike">
              <a:solidFill>
                <a:schemeClr val="dk1"/>
              </a:solidFill>
              <a:latin typeface="Calibri"/>
              <a:ea typeface="Calibri"/>
              <a:cs typeface="Calibri"/>
              <a:sym typeface="Calibri"/>
            </a:endParaRPr>
          </a:p>
        </p:txBody>
      </p:sp>
      <p:sp>
        <p:nvSpPr>
          <p:cNvPr id="44" name="Google Shape;44;p4"/>
          <p:cNvSpPr/>
          <p:nvPr/>
        </p:nvSpPr>
        <p:spPr>
          <a:xfrm>
            <a:off x="2645578" y="6006350"/>
            <a:ext cx="3936900" cy="264900"/>
          </a:xfrm>
          <a:prstGeom prst="rect">
            <a:avLst/>
          </a:prstGeom>
          <a:noFill/>
          <a:ln>
            <a:noFill/>
          </a:ln>
        </p:spPr>
        <p:txBody>
          <a:bodyPr anchorCtr="0" anchor="t" bIns="45700" lIns="91425" spcFirstLastPara="1" rIns="91425" wrap="square" tIns="45700">
            <a:noAutofit/>
          </a:bodyPr>
          <a:lstStyle/>
          <a:p>
            <a:pPr indent="0" lvl="0" marL="0" marR="0" rtl="0" algn="l">
              <a:lnSpc>
                <a:spcPct val="125044"/>
              </a:lnSpc>
              <a:spcBef>
                <a:spcPts val="0"/>
              </a:spcBef>
              <a:spcAft>
                <a:spcPts val="0"/>
              </a:spcAft>
              <a:buClr>
                <a:srgbClr val="404155"/>
              </a:buClr>
              <a:buSzPts val="1669"/>
              <a:buFont typeface="Alexandria"/>
              <a:buNone/>
            </a:pPr>
            <a:r>
              <a:rPr b="0" i="0" lang="en-US" sz="1669" u="none" cap="none" strike="noStrike">
                <a:solidFill>
                  <a:srgbClr val="404155"/>
                </a:solidFill>
                <a:latin typeface="Alexandria"/>
                <a:ea typeface="Alexandria"/>
                <a:cs typeface="Alexandria"/>
                <a:sym typeface="Alexandria"/>
              </a:rPr>
              <a:t>Reporting and Analytics</a:t>
            </a:r>
            <a:endParaRPr b="0" i="0" sz="1669" u="none" cap="none" strike="noStrike">
              <a:solidFill>
                <a:schemeClr val="dk1"/>
              </a:solidFill>
              <a:latin typeface="Calibri"/>
              <a:ea typeface="Calibri"/>
              <a:cs typeface="Calibri"/>
              <a:sym typeface="Calibri"/>
            </a:endParaRPr>
          </a:p>
        </p:txBody>
      </p:sp>
      <p:sp>
        <p:nvSpPr>
          <p:cNvPr id="45" name="Google Shape;45;p4"/>
          <p:cNvSpPr/>
          <p:nvPr/>
        </p:nvSpPr>
        <p:spPr>
          <a:xfrm>
            <a:off x="2645569" y="6373058"/>
            <a:ext cx="6868597" cy="1084898"/>
          </a:xfrm>
          <a:prstGeom prst="rect">
            <a:avLst/>
          </a:prstGeom>
          <a:noFill/>
          <a:ln>
            <a:noFill/>
          </a:ln>
        </p:spPr>
        <p:txBody>
          <a:bodyPr anchorCtr="0" anchor="t" bIns="45700" lIns="91425" spcFirstLastPara="1" rIns="91425" wrap="square" tIns="45700">
            <a:noAutofit/>
          </a:bodyPr>
          <a:lstStyle/>
          <a:p>
            <a:pPr indent="0" lvl="0" marL="0" marR="0" rtl="0" algn="l">
              <a:lnSpc>
                <a:spcPct val="160074"/>
              </a:lnSpc>
              <a:spcBef>
                <a:spcPts val="0"/>
              </a:spcBef>
              <a:spcAft>
                <a:spcPts val="0"/>
              </a:spcAft>
              <a:buClr>
                <a:srgbClr val="404155"/>
              </a:buClr>
              <a:buSzPts val="1335"/>
              <a:buFont typeface="Nobile"/>
              <a:buNone/>
            </a:pPr>
            <a:r>
              <a:rPr b="0" i="0" lang="en-US" sz="1335" u="none" cap="none" strike="noStrike">
                <a:solidFill>
                  <a:srgbClr val="404155"/>
                </a:solidFill>
                <a:latin typeface="Nobile"/>
                <a:ea typeface="Nobile"/>
                <a:cs typeface="Nobile"/>
                <a:sym typeface="Nobile"/>
              </a:rPr>
              <a:t>Advanced analytics and reporting tools within the JSM Control system empower universities to make data-driven decisions, monitor academic performance, and identify areas for improvement. This data-driven approach supports strategic planning and continuous enhancement of educational programs.</a:t>
            </a:r>
            <a:endParaRPr b="0" i="0" sz="1335"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5"/>
          <p:cNvSpPr/>
          <p:nvPr/>
        </p:nvSpPr>
        <p:spPr>
          <a:xfrm>
            <a:off x="0" y="0"/>
            <a:ext cx="14630400" cy="8229600"/>
          </a:xfrm>
          <a:prstGeom prst="rect">
            <a:avLst/>
          </a:prstGeom>
          <a:solidFill>
            <a:srgbClr val="5C7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0" y="0"/>
            <a:ext cx="14630400" cy="8229600"/>
          </a:xfrm>
          <a:prstGeom prst="rect">
            <a:avLst/>
          </a:prstGeom>
          <a:solidFill>
            <a:srgbClr val="F9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2038002" y="208425"/>
            <a:ext cx="106599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4374"/>
              <a:buFont typeface="Alexandria"/>
              <a:buNone/>
            </a:pPr>
            <a:r>
              <a:rPr b="0" i="0" lang="en-US" sz="4374" u="none" cap="none" strike="noStrike">
                <a:solidFill>
                  <a:srgbClr val="1B1B27"/>
                </a:solidFill>
                <a:latin typeface="Alexandria"/>
                <a:ea typeface="Alexandria"/>
                <a:cs typeface="Alexandria"/>
                <a:sym typeface="Alexandria"/>
              </a:rPr>
              <a:t>Empowering Faculty and Staff</a:t>
            </a:r>
            <a:endParaRPr b="0" i="0" sz="4374" u="none" cap="none" strike="noStrike">
              <a:solidFill>
                <a:schemeClr val="dk1"/>
              </a:solidFill>
              <a:latin typeface="Calibri"/>
              <a:ea typeface="Calibri"/>
              <a:cs typeface="Calibri"/>
              <a:sym typeface="Calibri"/>
            </a:endParaRPr>
          </a:p>
        </p:txBody>
      </p:sp>
      <p:sp>
        <p:nvSpPr>
          <p:cNvPr id="54" name="Google Shape;54;p5"/>
          <p:cNvSpPr/>
          <p:nvPr/>
        </p:nvSpPr>
        <p:spPr>
          <a:xfrm>
            <a:off x="2037993" y="1585036"/>
            <a:ext cx="27774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2187"/>
              <a:buFont typeface="Alexandria"/>
              <a:buNone/>
            </a:pPr>
            <a:r>
              <a:rPr b="0" i="0" lang="en-US" sz="2187" u="none" cap="none" strike="noStrike">
                <a:solidFill>
                  <a:srgbClr val="1B1B27"/>
                </a:solidFill>
                <a:latin typeface="Alexandria"/>
                <a:ea typeface="Alexandria"/>
                <a:cs typeface="Alexandria"/>
                <a:sym typeface="Alexandria"/>
              </a:rPr>
              <a:t>Faculty Information</a:t>
            </a:r>
            <a:endParaRPr b="0" i="0" sz="2187" u="none" cap="none" strike="noStrike">
              <a:solidFill>
                <a:schemeClr val="dk1"/>
              </a:solidFill>
              <a:latin typeface="Calibri"/>
              <a:ea typeface="Calibri"/>
              <a:cs typeface="Calibri"/>
              <a:sym typeface="Calibri"/>
            </a:endParaRPr>
          </a:p>
        </p:txBody>
      </p:sp>
      <p:sp>
        <p:nvSpPr>
          <p:cNvPr id="55" name="Google Shape;55;p5"/>
          <p:cNvSpPr/>
          <p:nvPr/>
        </p:nvSpPr>
        <p:spPr>
          <a:xfrm>
            <a:off x="2037968" y="2457243"/>
            <a:ext cx="3156300" cy="42648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The JSM Control system centralizes faculty information, including teaching subjects, office locations, contact details, and profiles. This comprehensive data repository ensures students can easily access the information they need, fostering stronger student-faculty connections.</a:t>
            </a:r>
            <a:endParaRPr b="0" i="0" sz="1750" u="none" cap="none" strike="noStrike">
              <a:solidFill>
                <a:schemeClr val="dk1"/>
              </a:solidFill>
              <a:latin typeface="Calibri"/>
              <a:ea typeface="Calibri"/>
              <a:cs typeface="Calibri"/>
              <a:sym typeface="Calibri"/>
            </a:endParaRPr>
          </a:p>
        </p:txBody>
      </p:sp>
      <p:sp>
        <p:nvSpPr>
          <p:cNvPr id="56" name="Google Shape;56;p5"/>
          <p:cNvSpPr/>
          <p:nvPr/>
        </p:nvSpPr>
        <p:spPr>
          <a:xfrm>
            <a:off x="5613557" y="1584998"/>
            <a:ext cx="27774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2187"/>
              <a:buFont typeface="Alexandria"/>
              <a:buNone/>
            </a:pPr>
            <a:r>
              <a:rPr b="0" i="0" lang="en-US" sz="2187" u="none" cap="none" strike="noStrike">
                <a:solidFill>
                  <a:srgbClr val="1B1B27"/>
                </a:solidFill>
                <a:latin typeface="Alexandria"/>
                <a:ea typeface="Alexandria"/>
                <a:cs typeface="Alexandria"/>
                <a:sym typeface="Alexandria"/>
              </a:rPr>
              <a:t>HR Management</a:t>
            </a:r>
            <a:endParaRPr b="0" i="0" sz="2187" u="none" cap="none" strike="noStrike">
              <a:solidFill>
                <a:schemeClr val="dk1"/>
              </a:solidFill>
              <a:latin typeface="Calibri"/>
              <a:ea typeface="Calibri"/>
              <a:cs typeface="Calibri"/>
              <a:sym typeface="Calibri"/>
            </a:endParaRPr>
          </a:p>
        </p:txBody>
      </p:sp>
      <p:sp>
        <p:nvSpPr>
          <p:cNvPr id="57" name="Google Shape;57;p5"/>
          <p:cNvSpPr/>
          <p:nvPr/>
        </p:nvSpPr>
        <p:spPr>
          <a:xfrm>
            <a:off x="5743957" y="2279505"/>
            <a:ext cx="3156300" cy="46203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The system streamlines human resource management processes, such as payroll processing, employee onboarding, and performance evaluation. This enhances HR efficiency and supports the creation of a conducive work environment for faculty and staff, ultimately contributing to their professional growth and job satisfaction.</a:t>
            </a:r>
            <a:endParaRPr b="0" i="0" sz="1750" u="none" cap="none" strike="noStrike">
              <a:solidFill>
                <a:schemeClr val="dk1"/>
              </a:solidFill>
              <a:latin typeface="Calibri"/>
              <a:ea typeface="Calibri"/>
              <a:cs typeface="Calibri"/>
              <a:sym typeface="Calibri"/>
            </a:endParaRPr>
          </a:p>
        </p:txBody>
      </p:sp>
      <p:sp>
        <p:nvSpPr>
          <p:cNvPr id="58" name="Google Shape;58;p5"/>
          <p:cNvSpPr/>
          <p:nvPr/>
        </p:nvSpPr>
        <p:spPr>
          <a:xfrm>
            <a:off x="9449900" y="1584925"/>
            <a:ext cx="50082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B1B27"/>
              </a:buClr>
              <a:buSzPts val="2187"/>
              <a:buFont typeface="Alexandria"/>
              <a:buNone/>
            </a:pPr>
            <a:r>
              <a:rPr b="0" i="0" lang="en-US" sz="2187" u="none" cap="none" strike="noStrike">
                <a:solidFill>
                  <a:srgbClr val="1B1B27"/>
                </a:solidFill>
                <a:latin typeface="Alexandria"/>
                <a:ea typeface="Alexandria"/>
                <a:cs typeface="Alexandria"/>
                <a:sym typeface="Alexandria"/>
              </a:rPr>
              <a:t>Collaboration and Communication</a:t>
            </a:r>
            <a:endParaRPr b="0" i="0" sz="2187" u="none" cap="none" strike="noStrike">
              <a:solidFill>
                <a:schemeClr val="dk1"/>
              </a:solidFill>
              <a:latin typeface="Calibri"/>
              <a:ea typeface="Calibri"/>
              <a:cs typeface="Calibri"/>
              <a:sym typeface="Calibri"/>
            </a:endParaRPr>
          </a:p>
        </p:txBody>
      </p:sp>
      <p:sp>
        <p:nvSpPr>
          <p:cNvPr id="59" name="Google Shape;59;p5"/>
          <p:cNvSpPr/>
          <p:nvPr/>
        </p:nvSpPr>
        <p:spPr>
          <a:xfrm>
            <a:off x="9629122" y="2279417"/>
            <a:ext cx="3156300" cy="42648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404155"/>
              </a:buClr>
              <a:buSzPts val="1750"/>
              <a:buFont typeface="Nobile"/>
              <a:buNone/>
            </a:pPr>
            <a:r>
              <a:rPr b="0" i="0" lang="en-US" sz="1750" u="none" cap="none" strike="noStrike">
                <a:solidFill>
                  <a:srgbClr val="404155"/>
                </a:solidFill>
                <a:latin typeface="Nobile"/>
                <a:ea typeface="Nobile"/>
                <a:cs typeface="Nobile"/>
                <a:sym typeface="Nobile"/>
              </a:rPr>
              <a:t>The JSM Control system facilitates seamless communication and collaboration among faculty, staff, and administrative departments. This promotes knowledge sharing, cross-functional coordination, and the development of innovative solutions to address institutional challenges.</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6"/>
          <p:cNvSpPr/>
          <p:nvPr/>
        </p:nvSpPr>
        <p:spPr>
          <a:xfrm>
            <a:off x="0" y="0"/>
            <a:ext cx="14630400" cy="8229600"/>
          </a:xfrm>
          <a:prstGeom prst="rect">
            <a:avLst/>
          </a:prstGeom>
          <a:solidFill>
            <a:srgbClr val="5C7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0" y="0"/>
            <a:ext cx="14630400" cy="8229600"/>
          </a:xfrm>
          <a:prstGeom prst="rect">
            <a:avLst/>
          </a:prstGeom>
          <a:solidFill>
            <a:srgbClr val="F9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7" name="Google Shape;67;p6"/>
          <p:cNvPicPr preferRelativeResize="0"/>
          <p:nvPr/>
        </p:nvPicPr>
        <p:blipFill rotWithShape="1">
          <a:blip r:embed="rId3">
            <a:alphaModFix/>
          </a:blip>
          <a:srcRect b="0" l="0" r="0" t="0"/>
          <a:stretch/>
        </p:blipFill>
        <p:spPr>
          <a:xfrm>
            <a:off x="-7620" y="0"/>
            <a:ext cx="3657600" cy="8229600"/>
          </a:xfrm>
          <a:prstGeom prst="rect">
            <a:avLst/>
          </a:prstGeom>
          <a:noFill/>
          <a:ln>
            <a:noFill/>
          </a:ln>
        </p:spPr>
      </p:pic>
      <p:sp>
        <p:nvSpPr>
          <p:cNvPr id="68" name="Google Shape;68;p6"/>
          <p:cNvSpPr/>
          <p:nvPr/>
        </p:nvSpPr>
        <p:spPr>
          <a:xfrm>
            <a:off x="4652724" y="966311"/>
            <a:ext cx="8364141" cy="590907"/>
          </a:xfrm>
          <a:prstGeom prst="rect">
            <a:avLst/>
          </a:prstGeom>
          <a:noFill/>
          <a:ln>
            <a:noFill/>
          </a:ln>
        </p:spPr>
        <p:txBody>
          <a:bodyPr anchorCtr="0" anchor="t" bIns="45700" lIns="91425" spcFirstLastPara="1" rIns="91425" wrap="square" tIns="45700">
            <a:noAutofit/>
          </a:bodyPr>
          <a:lstStyle/>
          <a:p>
            <a:pPr indent="0" lvl="0" marL="0" marR="0" rtl="0" algn="l">
              <a:lnSpc>
                <a:spcPct val="124979"/>
              </a:lnSpc>
              <a:spcBef>
                <a:spcPts val="0"/>
              </a:spcBef>
              <a:spcAft>
                <a:spcPts val="0"/>
              </a:spcAft>
              <a:buClr>
                <a:srgbClr val="1B1B27"/>
              </a:buClr>
              <a:buSzPts val="3723"/>
              <a:buFont typeface="Alexandria"/>
              <a:buNone/>
            </a:pPr>
            <a:r>
              <a:rPr b="0" i="0" lang="en-US" sz="3723" u="none" cap="none" strike="noStrike">
                <a:solidFill>
                  <a:srgbClr val="1B1B27"/>
                </a:solidFill>
                <a:latin typeface="Alexandria"/>
                <a:ea typeface="Alexandria"/>
                <a:cs typeface="Alexandria"/>
                <a:sym typeface="Alexandria"/>
              </a:rPr>
              <a:t>Transparent Financial Management</a:t>
            </a:r>
            <a:endParaRPr b="0" i="0" sz="3723" u="none" cap="none" strike="noStrike">
              <a:solidFill>
                <a:schemeClr val="dk1"/>
              </a:solidFill>
              <a:latin typeface="Calibri"/>
              <a:ea typeface="Calibri"/>
              <a:cs typeface="Calibri"/>
              <a:sym typeface="Calibri"/>
            </a:endParaRPr>
          </a:p>
        </p:txBody>
      </p:sp>
      <p:sp>
        <p:nvSpPr>
          <p:cNvPr id="69" name="Google Shape;69;p6"/>
          <p:cNvSpPr/>
          <p:nvPr/>
        </p:nvSpPr>
        <p:spPr>
          <a:xfrm>
            <a:off x="4652700" y="1718225"/>
            <a:ext cx="4396800" cy="3392100"/>
          </a:xfrm>
          <a:prstGeom prst="roundRect">
            <a:avLst>
              <a:gd fmla="val 2642" name="adj"/>
            </a:avLst>
          </a:prstGeom>
          <a:solidFill>
            <a:srgbClr val="D2DDF9"/>
          </a:solidFill>
          <a:ln cap="flat" cmpd="sng" w="9525">
            <a:solidFill>
              <a:srgbClr val="B8C3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4842354" y="1853988"/>
            <a:ext cx="3400500" cy="295500"/>
          </a:xfrm>
          <a:prstGeom prst="rect">
            <a:avLst/>
          </a:prstGeom>
          <a:noFill/>
          <a:ln>
            <a:noFill/>
          </a:ln>
        </p:spPr>
        <p:txBody>
          <a:bodyPr anchorCtr="0" anchor="t" bIns="45700" lIns="91425" spcFirstLastPara="1" rIns="91425" wrap="square" tIns="45700">
            <a:noAutofit/>
          </a:bodyPr>
          <a:lstStyle/>
          <a:p>
            <a:pPr indent="0" lvl="0" marL="0" marR="0" rtl="0" algn="l">
              <a:lnSpc>
                <a:spcPct val="125040"/>
              </a:lnSpc>
              <a:spcBef>
                <a:spcPts val="0"/>
              </a:spcBef>
              <a:spcAft>
                <a:spcPts val="0"/>
              </a:spcAft>
              <a:buClr>
                <a:srgbClr val="404155"/>
              </a:buClr>
              <a:buSzPts val="1861"/>
              <a:buFont typeface="Alexandria"/>
              <a:buNone/>
            </a:pPr>
            <a:r>
              <a:rPr b="0" i="0" lang="en-US" sz="1861" u="none" cap="none" strike="noStrike">
                <a:solidFill>
                  <a:srgbClr val="404155"/>
                </a:solidFill>
                <a:latin typeface="Alexandria"/>
                <a:ea typeface="Alexandria"/>
                <a:cs typeface="Alexandria"/>
                <a:sym typeface="Alexandria"/>
              </a:rPr>
              <a:t>Fee Structure Clarity</a:t>
            </a:r>
            <a:endParaRPr b="0" i="0" sz="1861" u="none" cap="none" strike="noStrike">
              <a:solidFill>
                <a:schemeClr val="dk1"/>
              </a:solidFill>
              <a:latin typeface="Calibri"/>
              <a:ea typeface="Calibri"/>
              <a:cs typeface="Calibri"/>
              <a:sym typeface="Calibri"/>
            </a:endParaRPr>
          </a:p>
        </p:txBody>
      </p:sp>
      <p:sp>
        <p:nvSpPr>
          <p:cNvPr id="71" name="Google Shape;71;p6"/>
          <p:cNvSpPr/>
          <p:nvPr/>
        </p:nvSpPr>
        <p:spPr>
          <a:xfrm>
            <a:off x="4849416" y="2194633"/>
            <a:ext cx="4003500" cy="2419500"/>
          </a:xfrm>
          <a:prstGeom prst="rect">
            <a:avLst/>
          </a:prstGeom>
          <a:noFill/>
          <a:ln>
            <a:noFill/>
          </a:ln>
        </p:spPr>
        <p:txBody>
          <a:bodyPr anchorCtr="0" anchor="t" bIns="45700" lIns="91425" spcFirstLastPara="1" rIns="91425" wrap="square" tIns="45700">
            <a:noAutofit/>
          </a:bodyPr>
          <a:lstStyle/>
          <a:p>
            <a:pPr indent="0" lvl="0" marL="0" marR="0" rtl="0" algn="l">
              <a:lnSpc>
                <a:spcPct val="159973"/>
              </a:lnSpc>
              <a:spcBef>
                <a:spcPts val="0"/>
              </a:spcBef>
              <a:spcAft>
                <a:spcPts val="0"/>
              </a:spcAft>
              <a:buClr>
                <a:srgbClr val="404155"/>
              </a:buClr>
              <a:buSzPts val="1489"/>
              <a:buFont typeface="Nobile"/>
              <a:buNone/>
            </a:pPr>
            <a:r>
              <a:rPr b="0" i="0" lang="en-US" sz="1489" u="none" cap="none" strike="noStrike">
                <a:solidFill>
                  <a:srgbClr val="404155"/>
                </a:solidFill>
                <a:latin typeface="Nobile"/>
                <a:ea typeface="Nobile"/>
                <a:cs typeface="Nobile"/>
                <a:sym typeface="Nobile"/>
              </a:rPr>
              <a:t>The JSM Control system provides students with a comprehensive overview of the university's fee structure, ensuring transparency and enabling informed decision-making during the admission process. This financial transparency builds trust and enhances the overall student experience.</a:t>
            </a:r>
            <a:endParaRPr b="0" i="0" sz="1489" u="none" cap="none" strike="noStrike">
              <a:solidFill>
                <a:schemeClr val="dk1"/>
              </a:solidFill>
              <a:latin typeface="Calibri"/>
              <a:ea typeface="Calibri"/>
              <a:cs typeface="Calibri"/>
              <a:sym typeface="Calibri"/>
            </a:endParaRPr>
          </a:p>
        </p:txBody>
      </p:sp>
      <p:sp>
        <p:nvSpPr>
          <p:cNvPr id="72" name="Google Shape;72;p6"/>
          <p:cNvSpPr/>
          <p:nvPr/>
        </p:nvSpPr>
        <p:spPr>
          <a:xfrm>
            <a:off x="9238525" y="1718225"/>
            <a:ext cx="4396800" cy="3412200"/>
          </a:xfrm>
          <a:prstGeom prst="roundRect">
            <a:avLst>
              <a:gd fmla="val 2642" name="adj"/>
            </a:avLst>
          </a:prstGeom>
          <a:solidFill>
            <a:srgbClr val="D2DDF9"/>
          </a:solidFill>
          <a:ln cap="flat" cmpd="sng" w="9525">
            <a:solidFill>
              <a:srgbClr val="B8C3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9435224" y="1854050"/>
            <a:ext cx="4143900" cy="295500"/>
          </a:xfrm>
          <a:prstGeom prst="rect">
            <a:avLst/>
          </a:prstGeom>
          <a:noFill/>
          <a:ln>
            <a:noFill/>
          </a:ln>
        </p:spPr>
        <p:txBody>
          <a:bodyPr anchorCtr="0" anchor="t" bIns="45700" lIns="91425" spcFirstLastPara="1" rIns="91425" wrap="square" tIns="45700">
            <a:noAutofit/>
          </a:bodyPr>
          <a:lstStyle/>
          <a:p>
            <a:pPr indent="0" lvl="0" marL="0" marR="0" rtl="0" algn="l">
              <a:lnSpc>
                <a:spcPct val="125040"/>
              </a:lnSpc>
              <a:spcBef>
                <a:spcPts val="0"/>
              </a:spcBef>
              <a:spcAft>
                <a:spcPts val="0"/>
              </a:spcAft>
              <a:buClr>
                <a:srgbClr val="404155"/>
              </a:buClr>
              <a:buSzPts val="1861"/>
              <a:buFont typeface="Alexandria"/>
              <a:buNone/>
            </a:pPr>
            <a:r>
              <a:rPr b="0" i="0" lang="en-US" sz="1861" u="none" cap="none" strike="noStrike">
                <a:solidFill>
                  <a:srgbClr val="404155"/>
                </a:solidFill>
                <a:latin typeface="Alexandria"/>
                <a:ea typeface="Alexandria"/>
                <a:cs typeface="Alexandria"/>
                <a:sym typeface="Alexandria"/>
              </a:rPr>
              <a:t>Budgeting and Compliance</a:t>
            </a:r>
            <a:endParaRPr b="0" i="0" sz="1861" u="none" cap="none" strike="noStrike">
              <a:solidFill>
                <a:schemeClr val="dk1"/>
              </a:solidFill>
              <a:latin typeface="Calibri"/>
              <a:ea typeface="Calibri"/>
              <a:cs typeface="Calibri"/>
              <a:sym typeface="Calibri"/>
            </a:endParaRPr>
          </a:p>
        </p:txBody>
      </p:sp>
      <p:sp>
        <p:nvSpPr>
          <p:cNvPr id="74" name="Google Shape;74;p6"/>
          <p:cNvSpPr/>
          <p:nvPr/>
        </p:nvSpPr>
        <p:spPr>
          <a:xfrm>
            <a:off x="9435252" y="2271858"/>
            <a:ext cx="4003500" cy="2419500"/>
          </a:xfrm>
          <a:prstGeom prst="rect">
            <a:avLst/>
          </a:prstGeom>
          <a:noFill/>
          <a:ln>
            <a:noFill/>
          </a:ln>
        </p:spPr>
        <p:txBody>
          <a:bodyPr anchorCtr="0" anchor="t" bIns="45700" lIns="91425" spcFirstLastPara="1" rIns="91425" wrap="square" tIns="45700">
            <a:noAutofit/>
          </a:bodyPr>
          <a:lstStyle/>
          <a:p>
            <a:pPr indent="0" lvl="0" marL="0" marR="0" rtl="0" algn="l">
              <a:lnSpc>
                <a:spcPct val="159973"/>
              </a:lnSpc>
              <a:spcBef>
                <a:spcPts val="0"/>
              </a:spcBef>
              <a:spcAft>
                <a:spcPts val="0"/>
              </a:spcAft>
              <a:buClr>
                <a:srgbClr val="404155"/>
              </a:buClr>
              <a:buSzPts val="1489"/>
              <a:buFont typeface="Nobile"/>
              <a:buNone/>
            </a:pPr>
            <a:r>
              <a:rPr b="0" i="0" lang="en-US" sz="1489" u="none" cap="none" strike="noStrike">
                <a:solidFill>
                  <a:srgbClr val="404155"/>
                </a:solidFill>
                <a:latin typeface="Nobile"/>
                <a:ea typeface="Nobile"/>
                <a:cs typeface="Nobile"/>
                <a:sym typeface="Nobile"/>
              </a:rPr>
              <a:t>The system's financial management capabilities enable universities to maintain strict budgetary controls, ensure compliance with regulations, and optimize resource allocation across departments. This financial oversight supports the institution's long-term sustainability and responsible stewardship of funds.</a:t>
            </a:r>
            <a:endParaRPr b="0" i="0" sz="1489" u="none" cap="none" strike="noStrike">
              <a:solidFill>
                <a:schemeClr val="dk1"/>
              </a:solidFill>
              <a:latin typeface="Calibri"/>
              <a:ea typeface="Calibri"/>
              <a:cs typeface="Calibri"/>
              <a:sym typeface="Calibri"/>
            </a:endParaRPr>
          </a:p>
        </p:txBody>
      </p:sp>
      <p:sp>
        <p:nvSpPr>
          <p:cNvPr id="75" name="Google Shape;75;p6"/>
          <p:cNvSpPr/>
          <p:nvPr/>
        </p:nvSpPr>
        <p:spPr>
          <a:xfrm>
            <a:off x="4652725" y="5251375"/>
            <a:ext cx="8982300" cy="2191500"/>
          </a:xfrm>
          <a:prstGeom prst="roundRect">
            <a:avLst>
              <a:gd fmla="val 4230" name="adj"/>
            </a:avLst>
          </a:prstGeom>
          <a:solidFill>
            <a:srgbClr val="D2DDF9"/>
          </a:solidFill>
          <a:ln cap="flat" cmpd="sng" w="9525">
            <a:solidFill>
              <a:srgbClr val="B8C3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4849431" y="5448050"/>
            <a:ext cx="4745400" cy="295500"/>
          </a:xfrm>
          <a:prstGeom prst="rect">
            <a:avLst/>
          </a:prstGeom>
          <a:noFill/>
          <a:ln>
            <a:noFill/>
          </a:ln>
        </p:spPr>
        <p:txBody>
          <a:bodyPr anchorCtr="0" anchor="t" bIns="45700" lIns="91425" spcFirstLastPara="1" rIns="91425" wrap="square" tIns="45700">
            <a:noAutofit/>
          </a:bodyPr>
          <a:lstStyle/>
          <a:p>
            <a:pPr indent="0" lvl="0" marL="0" marR="0" rtl="0" algn="l">
              <a:lnSpc>
                <a:spcPct val="125040"/>
              </a:lnSpc>
              <a:spcBef>
                <a:spcPts val="0"/>
              </a:spcBef>
              <a:spcAft>
                <a:spcPts val="0"/>
              </a:spcAft>
              <a:buClr>
                <a:srgbClr val="404155"/>
              </a:buClr>
              <a:buSzPts val="1861"/>
              <a:buFont typeface="Alexandria"/>
              <a:buNone/>
            </a:pPr>
            <a:r>
              <a:rPr b="0" i="0" lang="en-US" sz="1861" u="none" cap="none" strike="noStrike">
                <a:solidFill>
                  <a:srgbClr val="404155"/>
                </a:solidFill>
                <a:latin typeface="Alexandria"/>
                <a:ea typeface="Alexandria"/>
                <a:cs typeface="Alexandria"/>
                <a:sym typeface="Alexandria"/>
              </a:rPr>
              <a:t>Reporting and Analytics</a:t>
            </a:r>
            <a:endParaRPr b="0" i="0" sz="1861" u="none" cap="none" strike="noStrike">
              <a:solidFill>
                <a:schemeClr val="dk1"/>
              </a:solidFill>
              <a:latin typeface="Calibri"/>
              <a:ea typeface="Calibri"/>
              <a:cs typeface="Calibri"/>
              <a:sym typeface="Calibri"/>
            </a:endParaRPr>
          </a:p>
        </p:txBody>
      </p:sp>
      <p:sp>
        <p:nvSpPr>
          <p:cNvPr id="77" name="Google Shape;77;p6"/>
          <p:cNvSpPr/>
          <p:nvPr/>
        </p:nvSpPr>
        <p:spPr>
          <a:xfrm>
            <a:off x="4849416" y="5856803"/>
            <a:ext cx="8589050" cy="1209675"/>
          </a:xfrm>
          <a:prstGeom prst="rect">
            <a:avLst/>
          </a:prstGeom>
          <a:noFill/>
          <a:ln>
            <a:noFill/>
          </a:ln>
        </p:spPr>
        <p:txBody>
          <a:bodyPr anchorCtr="0" anchor="t" bIns="45700" lIns="91425" spcFirstLastPara="1" rIns="91425" wrap="square" tIns="45700">
            <a:noAutofit/>
          </a:bodyPr>
          <a:lstStyle/>
          <a:p>
            <a:pPr indent="0" lvl="0" marL="0" marR="0" rtl="0" algn="l">
              <a:lnSpc>
                <a:spcPct val="159973"/>
              </a:lnSpc>
              <a:spcBef>
                <a:spcPts val="0"/>
              </a:spcBef>
              <a:spcAft>
                <a:spcPts val="0"/>
              </a:spcAft>
              <a:buClr>
                <a:srgbClr val="404155"/>
              </a:buClr>
              <a:buSzPts val="1489"/>
              <a:buFont typeface="Nobile"/>
              <a:buNone/>
            </a:pPr>
            <a:r>
              <a:rPr b="0" i="0" lang="en-US" sz="1489" u="none" cap="none" strike="noStrike">
                <a:solidFill>
                  <a:srgbClr val="404155"/>
                </a:solidFill>
                <a:latin typeface="Nobile"/>
                <a:ea typeface="Nobile"/>
                <a:cs typeface="Nobile"/>
                <a:sym typeface="Nobile"/>
              </a:rPr>
              <a:t>Advanced reporting and analytics tools within the JSM Control system provide university leadership with real-time financial insights, enabling data-driven decision-making, performance monitoring, and strategic planning to enhance the institution's financial health and operational efficiency.</a:t>
            </a:r>
            <a:endParaRPr b="0" i="0" sz="1489"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7"/>
          <p:cNvSpPr/>
          <p:nvPr/>
        </p:nvSpPr>
        <p:spPr>
          <a:xfrm>
            <a:off x="0" y="0"/>
            <a:ext cx="14630400" cy="8229600"/>
          </a:xfrm>
          <a:prstGeom prst="rect">
            <a:avLst/>
          </a:prstGeom>
          <a:solidFill>
            <a:srgbClr val="5C7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0" y="0"/>
            <a:ext cx="14630400" cy="8229600"/>
          </a:xfrm>
          <a:prstGeom prst="rect">
            <a:avLst/>
          </a:prstGeom>
          <a:solidFill>
            <a:srgbClr val="F9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3026704" y="497075"/>
            <a:ext cx="8987100" cy="564000"/>
          </a:xfrm>
          <a:prstGeom prst="rect">
            <a:avLst/>
          </a:prstGeom>
          <a:noFill/>
          <a:ln>
            <a:noFill/>
          </a:ln>
        </p:spPr>
        <p:txBody>
          <a:bodyPr anchorCtr="0" anchor="t" bIns="45700" lIns="91425" spcFirstLastPara="1" rIns="91425" wrap="square" tIns="45700">
            <a:noAutofit/>
          </a:bodyPr>
          <a:lstStyle/>
          <a:p>
            <a:pPr indent="0" lvl="0" marL="0" marR="0" rtl="0" algn="l">
              <a:lnSpc>
                <a:spcPct val="125014"/>
              </a:lnSpc>
              <a:spcBef>
                <a:spcPts val="0"/>
              </a:spcBef>
              <a:spcAft>
                <a:spcPts val="0"/>
              </a:spcAft>
              <a:buClr>
                <a:srgbClr val="1B1B27"/>
              </a:buClr>
              <a:buSzPts val="3554"/>
              <a:buFont typeface="Alexandria"/>
              <a:buNone/>
            </a:pPr>
            <a:r>
              <a:rPr b="0" i="0" lang="en-US" sz="3554" u="none" cap="none" strike="noStrike">
                <a:solidFill>
                  <a:srgbClr val="1B1B27"/>
                </a:solidFill>
                <a:latin typeface="Alexandria"/>
                <a:ea typeface="Alexandria"/>
                <a:cs typeface="Alexandria"/>
                <a:sym typeface="Alexandria"/>
              </a:rPr>
              <a:t>Driving Data-Driven Decisions</a:t>
            </a:r>
            <a:endParaRPr b="0" i="0" sz="3554" u="none" cap="none" strike="noStrike">
              <a:solidFill>
                <a:schemeClr val="dk1"/>
              </a:solidFill>
              <a:latin typeface="Calibri"/>
              <a:ea typeface="Calibri"/>
              <a:cs typeface="Calibri"/>
              <a:sym typeface="Calibri"/>
            </a:endParaRPr>
          </a:p>
        </p:txBody>
      </p:sp>
      <p:pic>
        <p:nvPicPr>
          <p:cNvPr descr="preencoded.png" id="86" name="Google Shape;86;p7"/>
          <p:cNvPicPr preferRelativeResize="0"/>
          <p:nvPr/>
        </p:nvPicPr>
        <p:blipFill rotWithShape="1">
          <a:blip r:embed="rId3">
            <a:alphaModFix/>
          </a:blip>
          <a:srcRect b="0" l="0" r="0" t="0"/>
          <a:stretch/>
        </p:blipFill>
        <p:spPr>
          <a:xfrm>
            <a:off x="1867138" y="1422384"/>
            <a:ext cx="2678430" cy="1655326"/>
          </a:xfrm>
          <a:prstGeom prst="rect">
            <a:avLst/>
          </a:prstGeom>
          <a:noFill/>
          <a:ln>
            <a:noFill/>
          </a:ln>
        </p:spPr>
      </p:pic>
      <p:sp>
        <p:nvSpPr>
          <p:cNvPr id="87" name="Google Shape;87;p7"/>
          <p:cNvSpPr/>
          <p:nvPr/>
        </p:nvSpPr>
        <p:spPr>
          <a:xfrm>
            <a:off x="1575775" y="3244600"/>
            <a:ext cx="3901500" cy="564300"/>
          </a:xfrm>
          <a:prstGeom prst="rect">
            <a:avLst/>
          </a:prstGeom>
          <a:noFill/>
          <a:ln>
            <a:noFill/>
          </a:ln>
        </p:spPr>
        <p:txBody>
          <a:bodyPr anchorCtr="0" anchor="t" bIns="45700" lIns="91425" spcFirstLastPara="1" rIns="91425" wrap="square" tIns="45700">
            <a:noAutofit/>
          </a:bodyPr>
          <a:lstStyle/>
          <a:p>
            <a:pPr indent="0" lvl="0" marL="0" marR="0" rtl="0" algn="l">
              <a:lnSpc>
                <a:spcPct val="125042"/>
              </a:lnSpc>
              <a:spcBef>
                <a:spcPts val="0"/>
              </a:spcBef>
              <a:spcAft>
                <a:spcPts val="0"/>
              </a:spcAft>
              <a:buClr>
                <a:srgbClr val="404155"/>
              </a:buClr>
              <a:buSzPts val="1777"/>
              <a:buFont typeface="Alexandria"/>
              <a:buNone/>
            </a:pPr>
            <a:r>
              <a:rPr b="0" i="0" lang="en-US" sz="1777" u="none" cap="none" strike="noStrike">
                <a:solidFill>
                  <a:srgbClr val="404155"/>
                </a:solidFill>
                <a:latin typeface="Alexandria"/>
                <a:ea typeface="Alexandria"/>
                <a:cs typeface="Alexandria"/>
                <a:sym typeface="Alexandria"/>
              </a:rPr>
              <a:t>Comprehensive Data Integration</a:t>
            </a:r>
            <a:endParaRPr b="0" i="0" sz="1777" u="none" cap="none" strike="noStrike">
              <a:solidFill>
                <a:schemeClr val="dk1"/>
              </a:solidFill>
              <a:latin typeface="Calibri"/>
              <a:ea typeface="Calibri"/>
              <a:cs typeface="Calibri"/>
              <a:sym typeface="Calibri"/>
            </a:endParaRPr>
          </a:p>
        </p:txBody>
      </p:sp>
      <p:sp>
        <p:nvSpPr>
          <p:cNvPr id="88" name="Google Shape;88;p7"/>
          <p:cNvSpPr/>
          <p:nvPr/>
        </p:nvSpPr>
        <p:spPr>
          <a:xfrm>
            <a:off x="1732513" y="3808904"/>
            <a:ext cx="2678400" cy="3756600"/>
          </a:xfrm>
          <a:prstGeom prst="rect">
            <a:avLst/>
          </a:prstGeom>
          <a:noFill/>
          <a:ln>
            <a:noFill/>
          </a:ln>
        </p:spPr>
        <p:txBody>
          <a:bodyPr anchorCtr="0" anchor="t" bIns="45700" lIns="91425" spcFirstLastPara="1" rIns="91425" wrap="square" tIns="45700">
            <a:noAutofit/>
          </a:bodyPr>
          <a:lstStyle/>
          <a:p>
            <a:pPr indent="0" lvl="0" marL="0" marR="0" rtl="0" algn="l">
              <a:lnSpc>
                <a:spcPct val="159985"/>
              </a:lnSpc>
              <a:spcBef>
                <a:spcPts val="0"/>
              </a:spcBef>
              <a:spcAft>
                <a:spcPts val="0"/>
              </a:spcAft>
              <a:buClr>
                <a:srgbClr val="404155"/>
              </a:buClr>
              <a:buSzPts val="1422"/>
              <a:buFont typeface="Nobile"/>
              <a:buNone/>
            </a:pPr>
            <a:r>
              <a:rPr b="0" i="0" lang="en-US" sz="1422" u="none" cap="none" strike="noStrike">
                <a:solidFill>
                  <a:srgbClr val="404155"/>
                </a:solidFill>
                <a:latin typeface="Nobile"/>
                <a:ea typeface="Nobile"/>
                <a:cs typeface="Nobile"/>
                <a:sym typeface="Nobile"/>
              </a:rPr>
              <a:t>The JSM Control system seamlessly integrates data from various sources, including academic records, student information, financial transactions, and HR records. This centralized data repository enables universities to gain a holistic understanding of their operations and make informed, data-driven decisions.</a:t>
            </a:r>
            <a:endParaRPr b="0" i="0" sz="1422" u="none" cap="none" strike="noStrike">
              <a:solidFill>
                <a:schemeClr val="dk1"/>
              </a:solidFill>
              <a:latin typeface="Calibri"/>
              <a:ea typeface="Calibri"/>
              <a:cs typeface="Calibri"/>
              <a:sym typeface="Calibri"/>
            </a:endParaRPr>
          </a:p>
        </p:txBody>
      </p:sp>
      <p:pic>
        <p:nvPicPr>
          <p:cNvPr descr="preencoded.png" id="89" name="Google Shape;89;p7"/>
          <p:cNvPicPr preferRelativeResize="0"/>
          <p:nvPr/>
        </p:nvPicPr>
        <p:blipFill rotWithShape="1">
          <a:blip r:embed="rId4">
            <a:alphaModFix/>
          </a:blip>
          <a:srcRect b="0" l="0" r="0" t="0"/>
          <a:stretch/>
        </p:blipFill>
        <p:spPr>
          <a:xfrm>
            <a:off x="5975866" y="1422321"/>
            <a:ext cx="2678430" cy="1655326"/>
          </a:xfrm>
          <a:prstGeom prst="rect">
            <a:avLst/>
          </a:prstGeom>
          <a:noFill/>
          <a:ln>
            <a:noFill/>
          </a:ln>
        </p:spPr>
      </p:pic>
      <p:sp>
        <p:nvSpPr>
          <p:cNvPr id="90" name="Google Shape;90;p7"/>
          <p:cNvSpPr/>
          <p:nvPr/>
        </p:nvSpPr>
        <p:spPr>
          <a:xfrm>
            <a:off x="5975878" y="3303275"/>
            <a:ext cx="3033600" cy="282300"/>
          </a:xfrm>
          <a:prstGeom prst="rect">
            <a:avLst/>
          </a:prstGeom>
          <a:noFill/>
          <a:ln>
            <a:noFill/>
          </a:ln>
        </p:spPr>
        <p:txBody>
          <a:bodyPr anchorCtr="0" anchor="t" bIns="45700" lIns="91425" spcFirstLastPara="1" rIns="91425" wrap="square" tIns="45700">
            <a:noAutofit/>
          </a:bodyPr>
          <a:lstStyle/>
          <a:p>
            <a:pPr indent="0" lvl="0" marL="0" marR="0" rtl="0" algn="l">
              <a:lnSpc>
                <a:spcPct val="125042"/>
              </a:lnSpc>
              <a:spcBef>
                <a:spcPts val="0"/>
              </a:spcBef>
              <a:spcAft>
                <a:spcPts val="0"/>
              </a:spcAft>
              <a:buClr>
                <a:srgbClr val="404155"/>
              </a:buClr>
              <a:buSzPts val="1777"/>
              <a:buFont typeface="Alexandria"/>
              <a:buNone/>
            </a:pPr>
            <a:r>
              <a:rPr b="0" i="0" lang="en-US" sz="1777" u="none" cap="none" strike="noStrike">
                <a:solidFill>
                  <a:srgbClr val="404155"/>
                </a:solidFill>
                <a:latin typeface="Alexandria"/>
                <a:ea typeface="Alexandria"/>
                <a:cs typeface="Alexandria"/>
                <a:sym typeface="Alexandria"/>
              </a:rPr>
              <a:t>Actionable Insights</a:t>
            </a:r>
            <a:endParaRPr b="0" i="0" sz="1777" u="none" cap="none" strike="noStrike">
              <a:solidFill>
                <a:schemeClr val="dk1"/>
              </a:solidFill>
              <a:latin typeface="Calibri"/>
              <a:ea typeface="Calibri"/>
              <a:cs typeface="Calibri"/>
              <a:sym typeface="Calibri"/>
            </a:endParaRPr>
          </a:p>
        </p:txBody>
      </p:sp>
      <p:sp>
        <p:nvSpPr>
          <p:cNvPr id="91" name="Google Shape;91;p7"/>
          <p:cNvSpPr/>
          <p:nvPr/>
        </p:nvSpPr>
        <p:spPr>
          <a:xfrm>
            <a:off x="5975866" y="3693676"/>
            <a:ext cx="2678430" cy="3178612"/>
          </a:xfrm>
          <a:prstGeom prst="rect">
            <a:avLst/>
          </a:prstGeom>
          <a:noFill/>
          <a:ln>
            <a:noFill/>
          </a:ln>
        </p:spPr>
        <p:txBody>
          <a:bodyPr anchorCtr="0" anchor="t" bIns="45700" lIns="91425" spcFirstLastPara="1" rIns="91425" wrap="square" tIns="45700">
            <a:noAutofit/>
          </a:bodyPr>
          <a:lstStyle/>
          <a:p>
            <a:pPr indent="0" lvl="0" marL="0" marR="0" rtl="0" algn="l">
              <a:lnSpc>
                <a:spcPct val="159985"/>
              </a:lnSpc>
              <a:spcBef>
                <a:spcPts val="0"/>
              </a:spcBef>
              <a:spcAft>
                <a:spcPts val="0"/>
              </a:spcAft>
              <a:buClr>
                <a:srgbClr val="404155"/>
              </a:buClr>
              <a:buSzPts val="1422"/>
              <a:buFont typeface="Nobile"/>
              <a:buNone/>
            </a:pPr>
            <a:r>
              <a:rPr b="0" i="0" lang="en-US" sz="1422" u="none" cap="none" strike="noStrike">
                <a:solidFill>
                  <a:srgbClr val="404155"/>
                </a:solidFill>
                <a:latin typeface="Nobile"/>
                <a:ea typeface="Nobile"/>
                <a:cs typeface="Nobile"/>
                <a:sym typeface="Nobile"/>
              </a:rPr>
              <a:t>The system's advanced analytics and reporting capabilities transform raw data into actionable insights, empowering university leaders to identify trends, detect anomalies, and make strategic decisions that optimize institutional performance and enhance the overall student experience.</a:t>
            </a:r>
            <a:endParaRPr b="0" i="0" sz="1422" u="none" cap="none" strike="noStrike">
              <a:solidFill>
                <a:schemeClr val="dk1"/>
              </a:solidFill>
              <a:latin typeface="Calibri"/>
              <a:ea typeface="Calibri"/>
              <a:cs typeface="Calibri"/>
              <a:sym typeface="Calibri"/>
            </a:endParaRPr>
          </a:p>
        </p:txBody>
      </p:sp>
      <p:pic>
        <p:nvPicPr>
          <p:cNvPr descr="preencoded.png" id="92" name="Google Shape;92;p7"/>
          <p:cNvPicPr preferRelativeResize="0"/>
          <p:nvPr/>
        </p:nvPicPr>
        <p:blipFill rotWithShape="1">
          <a:blip r:embed="rId5">
            <a:alphaModFix/>
          </a:blip>
          <a:srcRect b="0" l="0" r="0" t="0"/>
          <a:stretch/>
        </p:blipFill>
        <p:spPr>
          <a:xfrm>
            <a:off x="8925044" y="1422321"/>
            <a:ext cx="2678549" cy="1655445"/>
          </a:xfrm>
          <a:prstGeom prst="rect">
            <a:avLst/>
          </a:prstGeom>
          <a:noFill/>
          <a:ln>
            <a:noFill/>
          </a:ln>
        </p:spPr>
      </p:pic>
      <p:sp>
        <p:nvSpPr>
          <p:cNvPr id="93" name="Google Shape;93;p7"/>
          <p:cNvSpPr/>
          <p:nvPr/>
        </p:nvSpPr>
        <p:spPr>
          <a:xfrm>
            <a:off x="8925053" y="3303400"/>
            <a:ext cx="3317100" cy="282300"/>
          </a:xfrm>
          <a:prstGeom prst="rect">
            <a:avLst/>
          </a:prstGeom>
          <a:noFill/>
          <a:ln>
            <a:noFill/>
          </a:ln>
        </p:spPr>
        <p:txBody>
          <a:bodyPr anchorCtr="0" anchor="t" bIns="45700" lIns="91425" spcFirstLastPara="1" rIns="91425" wrap="square" tIns="45700">
            <a:noAutofit/>
          </a:bodyPr>
          <a:lstStyle/>
          <a:p>
            <a:pPr indent="0" lvl="0" marL="0" marR="0" rtl="0" algn="l">
              <a:lnSpc>
                <a:spcPct val="125042"/>
              </a:lnSpc>
              <a:spcBef>
                <a:spcPts val="0"/>
              </a:spcBef>
              <a:spcAft>
                <a:spcPts val="0"/>
              </a:spcAft>
              <a:buClr>
                <a:srgbClr val="404155"/>
              </a:buClr>
              <a:buSzPts val="1777"/>
              <a:buFont typeface="Alexandria"/>
              <a:buNone/>
            </a:pPr>
            <a:r>
              <a:rPr b="0" i="0" lang="en-US" sz="1777" u="none" cap="none" strike="noStrike">
                <a:solidFill>
                  <a:srgbClr val="404155"/>
                </a:solidFill>
                <a:latin typeface="Alexandria"/>
                <a:ea typeface="Alexandria"/>
                <a:cs typeface="Alexandria"/>
                <a:sym typeface="Alexandria"/>
              </a:rPr>
              <a:t>Predictive Analytics</a:t>
            </a:r>
            <a:endParaRPr b="0" i="0" sz="1777" u="none" cap="none" strike="noStrike">
              <a:solidFill>
                <a:schemeClr val="dk1"/>
              </a:solidFill>
              <a:latin typeface="Calibri"/>
              <a:ea typeface="Calibri"/>
              <a:cs typeface="Calibri"/>
              <a:sym typeface="Calibri"/>
            </a:endParaRPr>
          </a:p>
        </p:txBody>
      </p:sp>
      <p:sp>
        <p:nvSpPr>
          <p:cNvPr id="94" name="Google Shape;94;p7"/>
          <p:cNvSpPr/>
          <p:nvPr/>
        </p:nvSpPr>
        <p:spPr>
          <a:xfrm>
            <a:off x="8925044" y="3693795"/>
            <a:ext cx="2678549" cy="3178612"/>
          </a:xfrm>
          <a:prstGeom prst="rect">
            <a:avLst/>
          </a:prstGeom>
          <a:noFill/>
          <a:ln>
            <a:noFill/>
          </a:ln>
        </p:spPr>
        <p:txBody>
          <a:bodyPr anchorCtr="0" anchor="t" bIns="45700" lIns="91425" spcFirstLastPara="1" rIns="91425" wrap="square" tIns="45700">
            <a:noAutofit/>
          </a:bodyPr>
          <a:lstStyle/>
          <a:p>
            <a:pPr indent="0" lvl="0" marL="0" marR="0" rtl="0" algn="l">
              <a:lnSpc>
                <a:spcPct val="159985"/>
              </a:lnSpc>
              <a:spcBef>
                <a:spcPts val="0"/>
              </a:spcBef>
              <a:spcAft>
                <a:spcPts val="0"/>
              </a:spcAft>
              <a:buClr>
                <a:srgbClr val="404155"/>
              </a:buClr>
              <a:buSzPts val="1422"/>
              <a:buFont typeface="Nobile"/>
              <a:buNone/>
            </a:pPr>
            <a:r>
              <a:rPr b="0" i="0" lang="en-US" sz="1422" u="none" cap="none" strike="noStrike">
                <a:solidFill>
                  <a:srgbClr val="404155"/>
                </a:solidFill>
                <a:latin typeface="Nobile"/>
                <a:ea typeface="Nobile"/>
                <a:cs typeface="Nobile"/>
                <a:sym typeface="Nobile"/>
              </a:rPr>
              <a:t>By leveraging predictive analytics, the JSM Control system can forecast student enrollment, anticipate resource needs, and identify potential challenges, enabling universities to proactively address issues and implement targeted interventions to improve student outcomes and institutional effectiveness.</a:t>
            </a:r>
            <a:endParaRPr b="0" i="0" sz="1422"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8"/>
          <p:cNvSpPr/>
          <p:nvPr/>
        </p:nvSpPr>
        <p:spPr>
          <a:xfrm>
            <a:off x="0" y="0"/>
            <a:ext cx="14630400" cy="8229600"/>
          </a:xfrm>
          <a:prstGeom prst="rect">
            <a:avLst/>
          </a:prstGeom>
          <a:solidFill>
            <a:srgbClr val="5C7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0" y="0"/>
            <a:ext cx="14630400" cy="8229600"/>
          </a:xfrm>
          <a:prstGeom prst="rect">
            <a:avLst/>
          </a:prstGeom>
          <a:solidFill>
            <a:srgbClr val="F9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2258026" y="586625"/>
            <a:ext cx="11696700" cy="665400"/>
          </a:xfrm>
          <a:prstGeom prst="rect">
            <a:avLst/>
          </a:prstGeom>
          <a:noFill/>
          <a:ln>
            <a:noFill/>
          </a:ln>
        </p:spPr>
        <p:txBody>
          <a:bodyPr anchorCtr="0" anchor="t" bIns="45700" lIns="91425" spcFirstLastPara="1" rIns="91425" wrap="square" tIns="45700">
            <a:noAutofit/>
          </a:bodyPr>
          <a:lstStyle/>
          <a:p>
            <a:pPr indent="0" lvl="0" marL="0" marR="0" rtl="0" algn="l">
              <a:lnSpc>
                <a:spcPct val="124976"/>
              </a:lnSpc>
              <a:spcBef>
                <a:spcPts val="0"/>
              </a:spcBef>
              <a:spcAft>
                <a:spcPts val="0"/>
              </a:spcAft>
              <a:buClr>
                <a:srgbClr val="1B1B27"/>
              </a:buClr>
              <a:buSzPts val="4192"/>
              <a:buFont typeface="Alexandria"/>
              <a:buNone/>
            </a:pPr>
            <a:r>
              <a:rPr b="0" i="0" lang="en-US" sz="4192" u="none" cap="none" strike="noStrike">
                <a:solidFill>
                  <a:srgbClr val="1B1B27"/>
                </a:solidFill>
                <a:latin typeface="Alexandria"/>
                <a:ea typeface="Alexandria"/>
                <a:cs typeface="Alexandria"/>
                <a:sym typeface="Alexandria"/>
              </a:rPr>
              <a:t>Enhancing the Student Experience</a:t>
            </a:r>
            <a:endParaRPr b="0" i="0" sz="4192" u="none" cap="none" strike="noStrike">
              <a:solidFill>
                <a:schemeClr val="dk1"/>
              </a:solidFill>
              <a:latin typeface="Calibri"/>
              <a:ea typeface="Calibri"/>
              <a:cs typeface="Calibri"/>
              <a:sym typeface="Calibri"/>
            </a:endParaRPr>
          </a:p>
        </p:txBody>
      </p:sp>
      <p:pic>
        <p:nvPicPr>
          <p:cNvPr descr="preencoded.png" id="103" name="Google Shape;103;p8"/>
          <p:cNvPicPr preferRelativeResize="0"/>
          <p:nvPr/>
        </p:nvPicPr>
        <p:blipFill rotWithShape="1">
          <a:blip r:embed="rId3">
            <a:alphaModFix/>
          </a:blip>
          <a:srcRect b="0" l="0" r="0" t="0"/>
          <a:stretch/>
        </p:blipFill>
        <p:spPr>
          <a:xfrm>
            <a:off x="420095" y="1762835"/>
            <a:ext cx="532328" cy="532328"/>
          </a:xfrm>
          <a:prstGeom prst="rect">
            <a:avLst/>
          </a:prstGeom>
          <a:noFill/>
          <a:ln>
            <a:noFill/>
          </a:ln>
        </p:spPr>
      </p:pic>
      <p:sp>
        <p:nvSpPr>
          <p:cNvPr id="104" name="Google Shape;104;p8"/>
          <p:cNvSpPr/>
          <p:nvPr/>
        </p:nvSpPr>
        <p:spPr>
          <a:xfrm>
            <a:off x="136850" y="2422850"/>
            <a:ext cx="3675900" cy="6657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404155"/>
              </a:buClr>
              <a:buSzPts val="2096"/>
              <a:buFont typeface="Alexandria"/>
              <a:buNone/>
            </a:pPr>
            <a:r>
              <a:rPr b="0" i="0" lang="en-US" sz="2096" u="none" cap="none" strike="noStrike">
                <a:solidFill>
                  <a:srgbClr val="404155"/>
                </a:solidFill>
                <a:latin typeface="Alexandria"/>
                <a:ea typeface="Alexandria"/>
                <a:cs typeface="Alexandria"/>
                <a:sym typeface="Alexandria"/>
              </a:rPr>
              <a:t>Personalized Schedules</a:t>
            </a:r>
            <a:endParaRPr b="0" i="0" sz="2096" u="none" cap="none" strike="noStrike">
              <a:solidFill>
                <a:schemeClr val="dk1"/>
              </a:solidFill>
              <a:latin typeface="Calibri"/>
              <a:ea typeface="Calibri"/>
              <a:cs typeface="Calibri"/>
              <a:sym typeface="Calibri"/>
            </a:endParaRPr>
          </a:p>
        </p:txBody>
      </p:sp>
      <p:sp>
        <p:nvSpPr>
          <p:cNvPr id="105" name="Google Shape;105;p8"/>
          <p:cNvSpPr/>
          <p:nvPr/>
        </p:nvSpPr>
        <p:spPr>
          <a:xfrm>
            <a:off x="136852" y="2997475"/>
            <a:ext cx="3246600" cy="4086300"/>
          </a:xfrm>
          <a:prstGeom prst="rect">
            <a:avLst/>
          </a:prstGeom>
          <a:noFill/>
          <a:ln>
            <a:noFill/>
          </a:ln>
        </p:spPr>
        <p:txBody>
          <a:bodyPr anchorCtr="0" anchor="t" bIns="45700" lIns="91425" spcFirstLastPara="1" rIns="91425" wrap="square" tIns="45700">
            <a:noAutofit/>
          </a:bodyPr>
          <a:lstStyle/>
          <a:p>
            <a:pPr indent="0" lvl="0" marL="0" marR="0" rtl="0" algn="l">
              <a:lnSpc>
                <a:spcPct val="159988"/>
              </a:lnSpc>
              <a:spcBef>
                <a:spcPts val="0"/>
              </a:spcBef>
              <a:spcAft>
                <a:spcPts val="0"/>
              </a:spcAft>
              <a:buClr>
                <a:srgbClr val="404155"/>
              </a:buClr>
              <a:buSzPts val="1677"/>
              <a:buFont typeface="Nobile"/>
              <a:buNone/>
            </a:pPr>
            <a:r>
              <a:rPr b="0" i="0" lang="en-US" sz="1677" u="none" cap="none" strike="noStrike">
                <a:solidFill>
                  <a:srgbClr val="404155"/>
                </a:solidFill>
                <a:latin typeface="Nobile"/>
                <a:ea typeface="Nobile"/>
                <a:cs typeface="Nobile"/>
                <a:sym typeface="Nobile"/>
              </a:rPr>
              <a:t>The JSM Control system provides students with personalized academic schedules, allowing them to easily manage their course load, track their progress, and stay informed about important deadlines and events.</a:t>
            </a:r>
            <a:endParaRPr b="0" i="0" sz="1677" u="none" cap="none" strike="noStrike">
              <a:solidFill>
                <a:schemeClr val="dk1"/>
              </a:solidFill>
              <a:latin typeface="Calibri"/>
              <a:ea typeface="Calibri"/>
              <a:cs typeface="Calibri"/>
              <a:sym typeface="Calibri"/>
            </a:endParaRPr>
          </a:p>
        </p:txBody>
      </p:sp>
      <p:pic>
        <p:nvPicPr>
          <p:cNvPr descr="preencoded.png" id="106" name="Google Shape;106;p8"/>
          <p:cNvPicPr preferRelativeResize="0"/>
          <p:nvPr/>
        </p:nvPicPr>
        <p:blipFill rotWithShape="1">
          <a:blip r:embed="rId4">
            <a:alphaModFix/>
          </a:blip>
          <a:srcRect b="0" l="0" r="0" t="0"/>
          <a:stretch/>
        </p:blipFill>
        <p:spPr>
          <a:xfrm>
            <a:off x="3734561" y="1762835"/>
            <a:ext cx="532328" cy="532328"/>
          </a:xfrm>
          <a:prstGeom prst="rect">
            <a:avLst/>
          </a:prstGeom>
          <a:noFill/>
          <a:ln>
            <a:noFill/>
          </a:ln>
        </p:spPr>
      </p:pic>
      <p:sp>
        <p:nvSpPr>
          <p:cNvPr id="107" name="Google Shape;107;p8"/>
          <p:cNvSpPr/>
          <p:nvPr/>
        </p:nvSpPr>
        <p:spPr>
          <a:xfrm>
            <a:off x="3734551" y="2550675"/>
            <a:ext cx="3148200" cy="6657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404155"/>
              </a:buClr>
              <a:buSzPts val="2096"/>
              <a:buFont typeface="Alexandria"/>
              <a:buNone/>
            </a:pPr>
            <a:r>
              <a:rPr b="0" i="0" lang="en-US" sz="2096" u="none" cap="none" strike="noStrike">
                <a:solidFill>
                  <a:srgbClr val="404155"/>
                </a:solidFill>
                <a:latin typeface="Alexandria"/>
                <a:ea typeface="Alexandria"/>
                <a:cs typeface="Alexandria"/>
                <a:sym typeface="Alexandria"/>
              </a:rPr>
              <a:t>Transparent Grading</a:t>
            </a:r>
            <a:endParaRPr b="0" i="0" sz="2096" u="none" cap="none" strike="noStrike">
              <a:solidFill>
                <a:schemeClr val="dk1"/>
              </a:solidFill>
              <a:latin typeface="Calibri"/>
              <a:ea typeface="Calibri"/>
              <a:cs typeface="Calibri"/>
              <a:sym typeface="Calibri"/>
            </a:endParaRPr>
          </a:p>
        </p:txBody>
      </p:sp>
      <p:sp>
        <p:nvSpPr>
          <p:cNvPr id="108" name="Google Shape;108;p8"/>
          <p:cNvSpPr/>
          <p:nvPr/>
        </p:nvSpPr>
        <p:spPr>
          <a:xfrm>
            <a:off x="3734551" y="2997525"/>
            <a:ext cx="2902500" cy="4086300"/>
          </a:xfrm>
          <a:prstGeom prst="rect">
            <a:avLst/>
          </a:prstGeom>
          <a:noFill/>
          <a:ln>
            <a:noFill/>
          </a:ln>
        </p:spPr>
        <p:txBody>
          <a:bodyPr anchorCtr="0" anchor="t" bIns="45700" lIns="91425" spcFirstLastPara="1" rIns="91425" wrap="square" tIns="45700">
            <a:noAutofit/>
          </a:bodyPr>
          <a:lstStyle/>
          <a:p>
            <a:pPr indent="0" lvl="0" marL="0" marR="0" rtl="0" algn="l">
              <a:lnSpc>
                <a:spcPct val="159988"/>
              </a:lnSpc>
              <a:spcBef>
                <a:spcPts val="0"/>
              </a:spcBef>
              <a:spcAft>
                <a:spcPts val="0"/>
              </a:spcAft>
              <a:buClr>
                <a:srgbClr val="404155"/>
              </a:buClr>
              <a:buSzPts val="1677"/>
              <a:buFont typeface="Nobile"/>
              <a:buNone/>
            </a:pPr>
            <a:r>
              <a:rPr b="0" i="0" lang="en-US" sz="1677" u="none" cap="none" strike="noStrike">
                <a:solidFill>
                  <a:srgbClr val="404155"/>
                </a:solidFill>
                <a:latin typeface="Nobile"/>
                <a:ea typeface="Nobile"/>
                <a:cs typeface="Nobile"/>
                <a:sym typeface="Nobile"/>
              </a:rPr>
              <a:t>Students can access their grades and academic records through the JSM Control system, fostering transparency and enabling them to monitor their performance and identify areas for improvement.</a:t>
            </a:r>
            <a:endParaRPr b="0" i="0" sz="1677" u="none" cap="none" strike="noStrike">
              <a:solidFill>
                <a:schemeClr val="dk1"/>
              </a:solidFill>
              <a:latin typeface="Calibri"/>
              <a:ea typeface="Calibri"/>
              <a:cs typeface="Calibri"/>
              <a:sym typeface="Calibri"/>
            </a:endParaRPr>
          </a:p>
        </p:txBody>
      </p:sp>
      <p:pic>
        <p:nvPicPr>
          <p:cNvPr descr="preencoded.png" id="109" name="Google Shape;109;p8"/>
          <p:cNvPicPr preferRelativeResize="0"/>
          <p:nvPr/>
        </p:nvPicPr>
        <p:blipFill rotWithShape="1">
          <a:blip r:embed="rId5">
            <a:alphaModFix/>
          </a:blip>
          <a:srcRect b="0" l="0" r="0" t="0"/>
          <a:stretch/>
        </p:blipFill>
        <p:spPr>
          <a:xfrm>
            <a:off x="7049032" y="1762835"/>
            <a:ext cx="532328" cy="532328"/>
          </a:xfrm>
          <a:prstGeom prst="rect">
            <a:avLst/>
          </a:prstGeom>
          <a:noFill/>
          <a:ln>
            <a:noFill/>
          </a:ln>
        </p:spPr>
      </p:pic>
      <p:sp>
        <p:nvSpPr>
          <p:cNvPr id="110" name="Google Shape;110;p8"/>
          <p:cNvSpPr/>
          <p:nvPr/>
        </p:nvSpPr>
        <p:spPr>
          <a:xfrm>
            <a:off x="6882749" y="2380275"/>
            <a:ext cx="3965100" cy="6657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404155"/>
              </a:buClr>
              <a:buSzPts val="2096"/>
              <a:buFont typeface="Alexandria"/>
              <a:buNone/>
            </a:pPr>
            <a:r>
              <a:rPr b="0" i="0" lang="en-US" sz="2096" u="none" cap="none" strike="noStrike">
                <a:solidFill>
                  <a:srgbClr val="404155"/>
                </a:solidFill>
                <a:latin typeface="Alexandria"/>
                <a:ea typeface="Alexandria"/>
                <a:cs typeface="Alexandria"/>
                <a:sym typeface="Alexandria"/>
              </a:rPr>
              <a:t>Seamless Communication</a:t>
            </a:r>
            <a:endParaRPr b="0" i="0" sz="2096" u="none" cap="none" strike="noStrike">
              <a:solidFill>
                <a:schemeClr val="dk1"/>
              </a:solidFill>
              <a:latin typeface="Calibri"/>
              <a:ea typeface="Calibri"/>
              <a:cs typeface="Calibri"/>
              <a:sym typeface="Calibri"/>
            </a:endParaRPr>
          </a:p>
        </p:txBody>
      </p:sp>
      <p:sp>
        <p:nvSpPr>
          <p:cNvPr id="111" name="Google Shape;111;p8"/>
          <p:cNvSpPr/>
          <p:nvPr/>
        </p:nvSpPr>
        <p:spPr>
          <a:xfrm>
            <a:off x="6941703" y="2827175"/>
            <a:ext cx="3417600" cy="4426800"/>
          </a:xfrm>
          <a:prstGeom prst="rect">
            <a:avLst/>
          </a:prstGeom>
          <a:noFill/>
          <a:ln>
            <a:noFill/>
          </a:ln>
        </p:spPr>
        <p:txBody>
          <a:bodyPr anchorCtr="0" anchor="t" bIns="45700" lIns="91425" spcFirstLastPara="1" rIns="91425" wrap="square" tIns="45700">
            <a:noAutofit/>
          </a:bodyPr>
          <a:lstStyle/>
          <a:p>
            <a:pPr indent="0" lvl="0" marL="0" marR="0" rtl="0" algn="l">
              <a:lnSpc>
                <a:spcPct val="159988"/>
              </a:lnSpc>
              <a:spcBef>
                <a:spcPts val="0"/>
              </a:spcBef>
              <a:spcAft>
                <a:spcPts val="0"/>
              </a:spcAft>
              <a:buClr>
                <a:srgbClr val="404155"/>
              </a:buClr>
              <a:buSzPts val="1677"/>
              <a:buFont typeface="Nobile"/>
              <a:buNone/>
            </a:pPr>
            <a:r>
              <a:rPr b="0" i="0" lang="en-US" sz="1677" u="none" cap="none" strike="noStrike">
                <a:solidFill>
                  <a:srgbClr val="404155"/>
                </a:solidFill>
                <a:latin typeface="Nobile"/>
                <a:ea typeface="Nobile"/>
                <a:cs typeface="Nobile"/>
                <a:sym typeface="Nobile"/>
              </a:rPr>
              <a:t>The system facilitates seamless communication between students, faculty, and administrative staff, ensuring that students can easily access information, raise concerns, and receive timely responses to their inquiries.</a:t>
            </a:r>
            <a:endParaRPr b="0" i="0" sz="1677" u="none" cap="none" strike="noStrike">
              <a:solidFill>
                <a:schemeClr val="dk1"/>
              </a:solidFill>
              <a:latin typeface="Calibri"/>
              <a:ea typeface="Calibri"/>
              <a:cs typeface="Calibri"/>
              <a:sym typeface="Calibri"/>
            </a:endParaRPr>
          </a:p>
        </p:txBody>
      </p:sp>
      <p:pic>
        <p:nvPicPr>
          <p:cNvPr descr="preencoded.png" id="112" name="Google Shape;112;p8"/>
          <p:cNvPicPr preferRelativeResize="0"/>
          <p:nvPr/>
        </p:nvPicPr>
        <p:blipFill rotWithShape="1">
          <a:blip r:embed="rId6">
            <a:alphaModFix/>
          </a:blip>
          <a:srcRect b="0" l="0" r="0" t="0"/>
          <a:stretch/>
        </p:blipFill>
        <p:spPr>
          <a:xfrm>
            <a:off x="10847840" y="1677735"/>
            <a:ext cx="532328" cy="532328"/>
          </a:xfrm>
          <a:prstGeom prst="rect">
            <a:avLst/>
          </a:prstGeom>
          <a:noFill/>
          <a:ln>
            <a:noFill/>
          </a:ln>
        </p:spPr>
      </p:pic>
      <p:sp>
        <p:nvSpPr>
          <p:cNvPr id="113" name="Google Shape;113;p8"/>
          <p:cNvSpPr/>
          <p:nvPr/>
        </p:nvSpPr>
        <p:spPr>
          <a:xfrm>
            <a:off x="10615499" y="2380288"/>
            <a:ext cx="3844800" cy="6657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404155"/>
              </a:buClr>
              <a:buSzPts val="2096"/>
              <a:buFont typeface="Alexandria"/>
              <a:buNone/>
            </a:pPr>
            <a:r>
              <a:rPr b="0" i="0" lang="en-US" sz="2096" u="none" cap="none" strike="noStrike">
                <a:solidFill>
                  <a:srgbClr val="404155"/>
                </a:solidFill>
                <a:latin typeface="Alexandria"/>
                <a:ea typeface="Alexandria"/>
                <a:cs typeface="Alexandria"/>
                <a:sym typeface="Alexandria"/>
              </a:rPr>
              <a:t>Comprehensive Support</a:t>
            </a:r>
            <a:endParaRPr b="0" i="0" sz="2096" u="none" cap="none" strike="noStrike">
              <a:solidFill>
                <a:schemeClr val="dk1"/>
              </a:solidFill>
              <a:latin typeface="Calibri"/>
              <a:ea typeface="Calibri"/>
              <a:cs typeface="Calibri"/>
              <a:sym typeface="Calibri"/>
            </a:endParaRPr>
          </a:p>
        </p:txBody>
      </p:sp>
      <p:sp>
        <p:nvSpPr>
          <p:cNvPr id="114" name="Google Shape;114;p8"/>
          <p:cNvSpPr/>
          <p:nvPr/>
        </p:nvSpPr>
        <p:spPr>
          <a:xfrm>
            <a:off x="10686855" y="2827175"/>
            <a:ext cx="3321600" cy="4086300"/>
          </a:xfrm>
          <a:prstGeom prst="rect">
            <a:avLst/>
          </a:prstGeom>
          <a:noFill/>
          <a:ln>
            <a:noFill/>
          </a:ln>
        </p:spPr>
        <p:txBody>
          <a:bodyPr anchorCtr="0" anchor="t" bIns="45700" lIns="91425" spcFirstLastPara="1" rIns="91425" wrap="square" tIns="45700">
            <a:noAutofit/>
          </a:bodyPr>
          <a:lstStyle/>
          <a:p>
            <a:pPr indent="0" lvl="0" marL="0" marR="0" rtl="0" algn="l">
              <a:lnSpc>
                <a:spcPct val="159988"/>
              </a:lnSpc>
              <a:spcBef>
                <a:spcPts val="0"/>
              </a:spcBef>
              <a:spcAft>
                <a:spcPts val="0"/>
              </a:spcAft>
              <a:buClr>
                <a:srgbClr val="404155"/>
              </a:buClr>
              <a:buSzPts val="1677"/>
              <a:buFont typeface="Nobile"/>
              <a:buNone/>
            </a:pPr>
            <a:r>
              <a:rPr b="0" i="0" lang="en-US" sz="1677" u="none" cap="none" strike="noStrike">
                <a:solidFill>
                  <a:srgbClr val="404155"/>
                </a:solidFill>
                <a:latin typeface="Nobile"/>
                <a:ea typeface="Nobile"/>
                <a:cs typeface="Nobile"/>
                <a:sym typeface="Nobile"/>
              </a:rPr>
              <a:t>The JSM Control system provides students with access to a wide range of support services, including academic advising, career counseling, and mental health resources, enhancing their overall well-being and success.</a:t>
            </a:r>
            <a:endParaRPr b="0" i="0" sz="1677"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p:nvPr/>
        </p:nvSpPr>
        <p:spPr>
          <a:xfrm>
            <a:off x="0" y="0"/>
            <a:ext cx="14630400" cy="8229600"/>
          </a:xfrm>
          <a:prstGeom prst="rect">
            <a:avLst/>
          </a:prstGeom>
          <a:solidFill>
            <a:srgbClr val="5C7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0" y="0"/>
            <a:ext cx="14630400" cy="8229838"/>
          </a:xfrm>
          <a:prstGeom prst="rect">
            <a:avLst/>
          </a:prstGeom>
          <a:solidFill>
            <a:srgbClr val="F9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2" name="Google Shape;122;p9"/>
          <p:cNvPicPr preferRelativeResize="0"/>
          <p:nvPr/>
        </p:nvPicPr>
        <p:blipFill rotWithShape="1">
          <a:blip r:embed="rId3">
            <a:alphaModFix/>
          </a:blip>
          <a:srcRect b="0" l="0" r="0" t="0"/>
          <a:stretch/>
        </p:blipFill>
        <p:spPr>
          <a:xfrm>
            <a:off x="0" y="0"/>
            <a:ext cx="14630400" cy="8229838"/>
          </a:xfrm>
          <a:prstGeom prst="rect">
            <a:avLst/>
          </a:prstGeom>
          <a:noFill/>
          <a:ln>
            <a:noFill/>
          </a:ln>
        </p:spPr>
      </p:pic>
      <p:sp>
        <p:nvSpPr>
          <p:cNvPr id="123" name="Google Shape;123;p9"/>
          <p:cNvSpPr/>
          <p:nvPr/>
        </p:nvSpPr>
        <p:spPr>
          <a:xfrm>
            <a:off x="0" y="0"/>
            <a:ext cx="14630400" cy="8229838"/>
          </a:xfrm>
          <a:prstGeom prst="rect">
            <a:avLst/>
          </a:prstGeom>
          <a:solidFill>
            <a:srgbClr val="F9F9FF">
              <a:alpha val="8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2372073" y="572325"/>
            <a:ext cx="11958300" cy="650400"/>
          </a:xfrm>
          <a:prstGeom prst="rect">
            <a:avLst/>
          </a:prstGeom>
          <a:noFill/>
          <a:ln>
            <a:noFill/>
          </a:ln>
        </p:spPr>
        <p:txBody>
          <a:bodyPr anchorCtr="0" anchor="t" bIns="45700" lIns="91425" spcFirstLastPara="1" rIns="91425" wrap="square" tIns="45700">
            <a:noAutofit/>
          </a:bodyPr>
          <a:lstStyle/>
          <a:p>
            <a:pPr indent="0" lvl="0" marL="0" marR="0" rtl="0" algn="l">
              <a:lnSpc>
                <a:spcPct val="124993"/>
              </a:lnSpc>
              <a:spcBef>
                <a:spcPts val="0"/>
              </a:spcBef>
              <a:spcAft>
                <a:spcPts val="0"/>
              </a:spcAft>
              <a:buClr>
                <a:srgbClr val="1B1B27"/>
              </a:buClr>
              <a:buSzPts val="4097"/>
              <a:buFont typeface="Alexandria"/>
              <a:buNone/>
            </a:pPr>
            <a:r>
              <a:rPr b="0" i="0" lang="en-US" sz="4097" u="none" cap="none" strike="noStrike">
                <a:solidFill>
                  <a:srgbClr val="1B1B27"/>
                </a:solidFill>
                <a:latin typeface="Alexandria"/>
                <a:ea typeface="Alexandria"/>
                <a:cs typeface="Alexandria"/>
                <a:sym typeface="Alexandria"/>
              </a:rPr>
              <a:t>Ensuring Scalability and Adaptability</a:t>
            </a:r>
            <a:endParaRPr b="0" i="0" sz="4097" u="none" cap="none" strike="noStrike">
              <a:solidFill>
                <a:schemeClr val="dk1"/>
              </a:solidFill>
              <a:latin typeface="Calibri"/>
              <a:ea typeface="Calibri"/>
              <a:cs typeface="Calibri"/>
              <a:sym typeface="Calibri"/>
            </a:endParaRPr>
          </a:p>
        </p:txBody>
      </p:sp>
      <p:pic>
        <p:nvPicPr>
          <p:cNvPr descr="preencoded.png" id="125" name="Google Shape;125;p9"/>
          <p:cNvPicPr preferRelativeResize="0"/>
          <p:nvPr/>
        </p:nvPicPr>
        <p:blipFill rotWithShape="1">
          <a:blip r:embed="rId4">
            <a:alphaModFix/>
          </a:blip>
          <a:srcRect b="0" l="0" r="0" t="0"/>
          <a:stretch/>
        </p:blipFill>
        <p:spPr>
          <a:xfrm>
            <a:off x="2372082" y="1534835"/>
            <a:ext cx="3295293" cy="832485"/>
          </a:xfrm>
          <a:prstGeom prst="rect">
            <a:avLst/>
          </a:prstGeom>
          <a:noFill/>
          <a:ln>
            <a:noFill/>
          </a:ln>
        </p:spPr>
      </p:pic>
      <p:sp>
        <p:nvSpPr>
          <p:cNvPr id="126" name="Google Shape;126;p9"/>
          <p:cNvSpPr/>
          <p:nvPr/>
        </p:nvSpPr>
        <p:spPr>
          <a:xfrm>
            <a:off x="2580203" y="2679502"/>
            <a:ext cx="2601635" cy="325160"/>
          </a:xfrm>
          <a:prstGeom prst="rect">
            <a:avLst/>
          </a:prstGeom>
          <a:noFill/>
          <a:ln>
            <a:noFill/>
          </a:ln>
        </p:spPr>
        <p:txBody>
          <a:bodyPr anchorCtr="0" anchor="t" bIns="45700" lIns="91425" spcFirstLastPara="1" rIns="91425" wrap="square" tIns="45700">
            <a:noAutofit/>
          </a:bodyPr>
          <a:lstStyle/>
          <a:p>
            <a:pPr indent="0" lvl="0" marL="0" marR="0" rtl="0" algn="l">
              <a:lnSpc>
                <a:spcPct val="124987"/>
              </a:lnSpc>
              <a:spcBef>
                <a:spcPts val="0"/>
              </a:spcBef>
              <a:spcAft>
                <a:spcPts val="0"/>
              </a:spcAft>
              <a:buClr>
                <a:srgbClr val="404155"/>
              </a:buClr>
              <a:buSzPts val="2049"/>
              <a:buFont typeface="Alexandria"/>
              <a:buNone/>
            </a:pPr>
            <a:r>
              <a:rPr b="0" i="0" lang="en-US" sz="2049" u="none" cap="none" strike="noStrike">
                <a:solidFill>
                  <a:srgbClr val="404155"/>
                </a:solidFill>
                <a:latin typeface="Alexandria"/>
                <a:ea typeface="Alexandria"/>
                <a:cs typeface="Alexandria"/>
                <a:sym typeface="Alexandria"/>
              </a:rPr>
              <a:t>Modular Design</a:t>
            </a:r>
            <a:endParaRPr b="0" i="0" sz="2049" u="none" cap="none" strike="noStrike">
              <a:solidFill>
                <a:schemeClr val="dk1"/>
              </a:solidFill>
              <a:latin typeface="Calibri"/>
              <a:ea typeface="Calibri"/>
              <a:cs typeface="Calibri"/>
              <a:sym typeface="Calibri"/>
            </a:endParaRPr>
          </a:p>
        </p:txBody>
      </p:sp>
      <p:sp>
        <p:nvSpPr>
          <p:cNvPr id="127" name="Google Shape;127;p9"/>
          <p:cNvSpPr/>
          <p:nvPr/>
        </p:nvSpPr>
        <p:spPr>
          <a:xfrm>
            <a:off x="2580203" y="3129439"/>
            <a:ext cx="2879050" cy="2996089"/>
          </a:xfrm>
          <a:prstGeom prst="rect">
            <a:avLst/>
          </a:prstGeom>
          <a:noFill/>
          <a:ln>
            <a:noFill/>
          </a:ln>
        </p:spPr>
        <p:txBody>
          <a:bodyPr anchorCtr="0" anchor="t" bIns="45700" lIns="91425" spcFirstLastPara="1" rIns="91425" wrap="square" tIns="45700">
            <a:noAutofit/>
          </a:bodyPr>
          <a:lstStyle/>
          <a:p>
            <a:pPr indent="0" lvl="0" marL="0" marR="0" rtl="0" algn="l">
              <a:lnSpc>
                <a:spcPct val="159975"/>
              </a:lnSpc>
              <a:spcBef>
                <a:spcPts val="0"/>
              </a:spcBef>
              <a:spcAft>
                <a:spcPts val="0"/>
              </a:spcAft>
              <a:buClr>
                <a:srgbClr val="404155"/>
              </a:buClr>
              <a:buSzPts val="1639"/>
              <a:buFont typeface="Nobile"/>
              <a:buNone/>
            </a:pPr>
            <a:r>
              <a:rPr b="0" i="0" lang="en-US" sz="1639" u="none" cap="none" strike="noStrike">
                <a:solidFill>
                  <a:srgbClr val="404155"/>
                </a:solidFill>
                <a:latin typeface="Nobile"/>
                <a:ea typeface="Nobile"/>
                <a:cs typeface="Nobile"/>
                <a:sym typeface="Nobile"/>
              </a:rPr>
              <a:t>The JSM Control system is designed with a modular architecture, allowing universities to easily scale up or down their operations, add new functionalities, and adapt to changing requirements without disrupting the core system.</a:t>
            </a:r>
            <a:endParaRPr b="0" i="0" sz="1639" u="none" cap="none" strike="noStrike">
              <a:solidFill>
                <a:schemeClr val="dk1"/>
              </a:solidFill>
              <a:latin typeface="Calibri"/>
              <a:ea typeface="Calibri"/>
              <a:cs typeface="Calibri"/>
              <a:sym typeface="Calibri"/>
            </a:endParaRPr>
          </a:p>
        </p:txBody>
      </p:sp>
      <p:pic>
        <p:nvPicPr>
          <p:cNvPr descr="preencoded.png" id="128" name="Google Shape;128;p9"/>
          <p:cNvPicPr preferRelativeResize="0"/>
          <p:nvPr/>
        </p:nvPicPr>
        <p:blipFill rotWithShape="1">
          <a:blip r:embed="rId5">
            <a:alphaModFix/>
          </a:blip>
          <a:srcRect b="0" l="0" r="0" t="0"/>
          <a:stretch/>
        </p:blipFill>
        <p:spPr>
          <a:xfrm>
            <a:off x="5667375" y="1534835"/>
            <a:ext cx="3295412" cy="832485"/>
          </a:xfrm>
          <a:prstGeom prst="rect">
            <a:avLst/>
          </a:prstGeom>
          <a:noFill/>
          <a:ln>
            <a:noFill/>
          </a:ln>
        </p:spPr>
      </p:pic>
      <p:sp>
        <p:nvSpPr>
          <p:cNvPr id="129" name="Google Shape;129;p9"/>
          <p:cNvSpPr/>
          <p:nvPr/>
        </p:nvSpPr>
        <p:spPr>
          <a:xfrm>
            <a:off x="5875501" y="2679500"/>
            <a:ext cx="3491100" cy="325200"/>
          </a:xfrm>
          <a:prstGeom prst="rect">
            <a:avLst/>
          </a:prstGeom>
          <a:noFill/>
          <a:ln>
            <a:noFill/>
          </a:ln>
        </p:spPr>
        <p:txBody>
          <a:bodyPr anchorCtr="0" anchor="t" bIns="45700" lIns="91425" spcFirstLastPara="1" rIns="91425" wrap="square" tIns="45700">
            <a:noAutofit/>
          </a:bodyPr>
          <a:lstStyle/>
          <a:p>
            <a:pPr indent="0" lvl="0" marL="0" marR="0" rtl="0" algn="l">
              <a:lnSpc>
                <a:spcPct val="124987"/>
              </a:lnSpc>
              <a:spcBef>
                <a:spcPts val="0"/>
              </a:spcBef>
              <a:spcAft>
                <a:spcPts val="0"/>
              </a:spcAft>
              <a:buClr>
                <a:srgbClr val="404155"/>
              </a:buClr>
              <a:buSzPts val="2049"/>
              <a:buFont typeface="Alexandria"/>
              <a:buNone/>
            </a:pPr>
            <a:r>
              <a:rPr b="0" i="0" lang="en-US" sz="2049" u="none" cap="none" strike="noStrike">
                <a:solidFill>
                  <a:srgbClr val="404155"/>
                </a:solidFill>
                <a:latin typeface="Alexandria"/>
                <a:ea typeface="Alexandria"/>
                <a:cs typeface="Alexandria"/>
                <a:sym typeface="Alexandria"/>
              </a:rPr>
              <a:t>Flexible Deployment</a:t>
            </a:r>
            <a:endParaRPr b="0" i="0" sz="2049" u="none" cap="none" strike="noStrike">
              <a:solidFill>
                <a:schemeClr val="dk1"/>
              </a:solidFill>
              <a:latin typeface="Calibri"/>
              <a:ea typeface="Calibri"/>
              <a:cs typeface="Calibri"/>
              <a:sym typeface="Calibri"/>
            </a:endParaRPr>
          </a:p>
        </p:txBody>
      </p:sp>
      <p:sp>
        <p:nvSpPr>
          <p:cNvPr id="130" name="Google Shape;130;p9"/>
          <p:cNvSpPr/>
          <p:nvPr/>
        </p:nvSpPr>
        <p:spPr>
          <a:xfrm>
            <a:off x="5875496" y="3129439"/>
            <a:ext cx="2879169" cy="2996089"/>
          </a:xfrm>
          <a:prstGeom prst="rect">
            <a:avLst/>
          </a:prstGeom>
          <a:noFill/>
          <a:ln>
            <a:noFill/>
          </a:ln>
        </p:spPr>
        <p:txBody>
          <a:bodyPr anchorCtr="0" anchor="t" bIns="45700" lIns="91425" spcFirstLastPara="1" rIns="91425" wrap="square" tIns="45700">
            <a:noAutofit/>
          </a:bodyPr>
          <a:lstStyle/>
          <a:p>
            <a:pPr indent="0" lvl="0" marL="0" marR="0" rtl="0" algn="l">
              <a:lnSpc>
                <a:spcPct val="159975"/>
              </a:lnSpc>
              <a:spcBef>
                <a:spcPts val="0"/>
              </a:spcBef>
              <a:spcAft>
                <a:spcPts val="0"/>
              </a:spcAft>
              <a:buClr>
                <a:srgbClr val="404155"/>
              </a:buClr>
              <a:buSzPts val="1639"/>
              <a:buFont typeface="Nobile"/>
              <a:buNone/>
            </a:pPr>
            <a:r>
              <a:rPr b="0" i="0" lang="en-US" sz="1639" u="none" cap="none" strike="noStrike">
                <a:solidFill>
                  <a:srgbClr val="404155"/>
                </a:solidFill>
                <a:latin typeface="Nobile"/>
                <a:ea typeface="Nobile"/>
                <a:cs typeface="Nobile"/>
                <a:sym typeface="Nobile"/>
              </a:rPr>
              <a:t>The system can be deployed on-premises, in the cloud, or through a hybrid approach, providing universities with the flexibility to choose the deployment model that best suits their infrastructure, security, and budget requirements.</a:t>
            </a:r>
            <a:endParaRPr b="0" i="0" sz="1639" u="none" cap="none" strike="noStrike">
              <a:solidFill>
                <a:schemeClr val="dk1"/>
              </a:solidFill>
              <a:latin typeface="Calibri"/>
              <a:ea typeface="Calibri"/>
              <a:cs typeface="Calibri"/>
              <a:sym typeface="Calibri"/>
            </a:endParaRPr>
          </a:p>
        </p:txBody>
      </p:sp>
      <p:pic>
        <p:nvPicPr>
          <p:cNvPr descr="preencoded.png" id="131" name="Google Shape;131;p9"/>
          <p:cNvPicPr preferRelativeResize="0"/>
          <p:nvPr/>
        </p:nvPicPr>
        <p:blipFill rotWithShape="1">
          <a:blip r:embed="rId6">
            <a:alphaModFix/>
          </a:blip>
          <a:srcRect b="0" l="0" r="0" t="0"/>
          <a:stretch/>
        </p:blipFill>
        <p:spPr>
          <a:xfrm>
            <a:off x="8962787" y="1534835"/>
            <a:ext cx="3295412" cy="832485"/>
          </a:xfrm>
          <a:prstGeom prst="rect">
            <a:avLst/>
          </a:prstGeom>
          <a:noFill/>
          <a:ln>
            <a:noFill/>
          </a:ln>
        </p:spPr>
      </p:pic>
      <p:sp>
        <p:nvSpPr>
          <p:cNvPr id="132" name="Google Shape;132;p9"/>
          <p:cNvSpPr/>
          <p:nvPr/>
        </p:nvSpPr>
        <p:spPr>
          <a:xfrm>
            <a:off x="9170895" y="2679500"/>
            <a:ext cx="4596000" cy="650400"/>
          </a:xfrm>
          <a:prstGeom prst="rect">
            <a:avLst/>
          </a:prstGeom>
          <a:noFill/>
          <a:ln>
            <a:noFill/>
          </a:ln>
        </p:spPr>
        <p:txBody>
          <a:bodyPr anchorCtr="0" anchor="t" bIns="45700" lIns="91425" spcFirstLastPara="1" rIns="91425" wrap="square" tIns="45700">
            <a:noAutofit/>
          </a:bodyPr>
          <a:lstStyle/>
          <a:p>
            <a:pPr indent="0" lvl="0" marL="0" marR="0" rtl="0" algn="l">
              <a:lnSpc>
                <a:spcPct val="124987"/>
              </a:lnSpc>
              <a:spcBef>
                <a:spcPts val="0"/>
              </a:spcBef>
              <a:spcAft>
                <a:spcPts val="0"/>
              </a:spcAft>
              <a:buClr>
                <a:srgbClr val="404155"/>
              </a:buClr>
              <a:buSzPts val="2049"/>
              <a:buFont typeface="Alexandria"/>
              <a:buNone/>
            </a:pPr>
            <a:r>
              <a:rPr b="0" i="0" lang="en-US" sz="2049" u="none" cap="none" strike="noStrike">
                <a:solidFill>
                  <a:srgbClr val="404155"/>
                </a:solidFill>
                <a:latin typeface="Alexandria"/>
                <a:ea typeface="Alexandria"/>
                <a:cs typeface="Alexandria"/>
                <a:sym typeface="Alexandria"/>
              </a:rPr>
              <a:t>Continuous Improvement</a:t>
            </a:r>
            <a:endParaRPr b="0" i="0" sz="2049" u="none" cap="none" strike="noStrike">
              <a:solidFill>
                <a:schemeClr val="dk1"/>
              </a:solidFill>
              <a:latin typeface="Calibri"/>
              <a:ea typeface="Calibri"/>
              <a:cs typeface="Calibri"/>
              <a:sym typeface="Calibri"/>
            </a:endParaRPr>
          </a:p>
        </p:txBody>
      </p:sp>
      <p:sp>
        <p:nvSpPr>
          <p:cNvPr id="133" name="Google Shape;133;p9"/>
          <p:cNvSpPr/>
          <p:nvPr/>
        </p:nvSpPr>
        <p:spPr>
          <a:xfrm>
            <a:off x="9264808" y="3129448"/>
            <a:ext cx="2879100" cy="3994800"/>
          </a:xfrm>
          <a:prstGeom prst="rect">
            <a:avLst/>
          </a:prstGeom>
          <a:noFill/>
          <a:ln>
            <a:noFill/>
          </a:ln>
        </p:spPr>
        <p:txBody>
          <a:bodyPr anchorCtr="0" anchor="t" bIns="45700" lIns="91425" spcFirstLastPara="1" rIns="91425" wrap="square" tIns="45700">
            <a:noAutofit/>
          </a:bodyPr>
          <a:lstStyle/>
          <a:p>
            <a:pPr indent="0" lvl="0" marL="0" marR="0" rtl="0" algn="l">
              <a:lnSpc>
                <a:spcPct val="159975"/>
              </a:lnSpc>
              <a:spcBef>
                <a:spcPts val="0"/>
              </a:spcBef>
              <a:spcAft>
                <a:spcPts val="0"/>
              </a:spcAft>
              <a:buClr>
                <a:srgbClr val="404155"/>
              </a:buClr>
              <a:buSzPts val="1639"/>
              <a:buFont typeface="Nobile"/>
              <a:buNone/>
            </a:pPr>
            <a:r>
              <a:rPr b="0" i="0" lang="en-US" sz="1639" u="none" cap="none" strike="noStrike">
                <a:solidFill>
                  <a:srgbClr val="404155"/>
                </a:solidFill>
                <a:latin typeface="Nobile"/>
                <a:ea typeface="Nobile"/>
                <a:cs typeface="Nobile"/>
                <a:sym typeface="Nobile"/>
              </a:rPr>
              <a:t>The JSM Control system is supported by a dedicated team of experts who continuously monitor industry trends, gather user feedback, and implement updates and enhancements to ensure the system remains relevant, efficient, and aligned with the evolving needs of the university.</a:t>
            </a:r>
            <a:endParaRPr b="0" i="0" sz="1639"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0"/>
          <p:cNvPicPr preferRelativeResize="0"/>
          <p:nvPr/>
        </p:nvPicPr>
        <p:blipFill>
          <a:blip r:embed="rId3">
            <a:alphaModFix/>
          </a:blip>
          <a:stretch>
            <a:fillRect/>
          </a:stretch>
        </p:blipFill>
        <p:spPr>
          <a:xfrm>
            <a:off x="165775" y="4955700"/>
            <a:ext cx="4733026" cy="3150801"/>
          </a:xfrm>
          <a:prstGeom prst="rect">
            <a:avLst/>
          </a:prstGeom>
          <a:noFill/>
          <a:ln>
            <a:noFill/>
          </a:ln>
        </p:spPr>
      </p:pic>
      <p:pic>
        <p:nvPicPr>
          <p:cNvPr id="140" name="Google Shape;140;p10"/>
          <p:cNvPicPr preferRelativeResize="0"/>
          <p:nvPr/>
        </p:nvPicPr>
        <p:blipFill rotWithShape="1">
          <a:blip r:embed="rId4">
            <a:alphaModFix/>
          </a:blip>
          <a:srcRect b="-2020" l="0" r="0" t="2020"/>
          <a:stretch/>
        </p:blipFill>
        <p:spPr>
          <a:xfrm>
            <a:off x="5046900" y="0"/>
            <a:ext cx="5366199" cy="3150799"/>
          </a:xfrm>
          <a:prstGeom prst="rect">
            <a:avLst/>
          </a:prstGeom>
          <a:noFill/>
          <a:ln>
            <a:noFill/>
          </a:ln>
        </p:spPr>
      </p:pic>
      <p:pic>
        <p:nvPicPr>
          <p:cNvPr id="141" name="Google Shape;141;p10"/>
          <p:cNvPicPr preferRelativeResize="0"/>
          <p:nvPr/>
        </p:nvPicPr>
        <p:blipFill>
          <a:blip r:embed="rId5">
            <a:alphaModFix/>
          </a:blip>
          <a:stretch>
            <a:fillRect/>
          </a:stretch>
        </p:blipFill>
        <p:spPr>
          <a:xfrm>
            <a:off x="10064000" y="4955700"/>
            <a:ext cx="4470925" cy="3150800"/>
          </a:xfrm>
          <a:prstGeom prst="rect">
            <a:avLst/>
          </a:prstGeom>
          <a:noFill/>
          <a:ln>
            <a:noFill/>
          </a:ln>
        </p:spPr>
      </p:pic>
      <p:sp>
        <p:nvSpPr>
          <p:cNvPr id="142" name="Google Shape;142;p10"/>
          <p:cNvSpPr txBox="1"/>
          <p:nvPr/>
        </p:nvSpPr>
        <p:spPr>
          <a:xfrm>
            <a:off x="2464400" y="3436075"/>
            <a:ext cx="10531200" cy="10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300" u="sng">
                <a:solidFill>
                  <a:srgbClr val="FF0000"/>
                </a:solidFill>
              </a:rPr>
              <a:t>UI INTERFACE</a:t>
            </a:r>
            <a:endParaRPr b="1" sz="3300" u="sng">
              <a:solidFill>
                <a:srgbClr val="FF0000"/>
              </a:solidFill>
            </a:endParaRPr>
          </a:p>
        </p:txBody>
      </p:sp>
      <p:pic>
        <p:nvPicPr>
          <p:cNvPr id="143" name="Google Shape;143;p10"/>
          <p:cNvPicPr preferRelativeResize="0"/>
          <p:nvPr/>
        </p:nvPicPr>
        <p:blipFill>
          <a:blip r:embed="rId6">
            <a:alphaModFix/>
          </a:blip>
          <a:stretch>
            <a:fillRect/>
          </a:stretch>
        </p:blipFill>
        <p:spPr>
          <a:xfrm>
            <a:off x="165775" y="126100"/>
            <a:ext cx="2841975" cy="4585325"/>
          </a:xfrm>
          <a:prstGeom prst="rect">
            <a:avLst/>
          </a:prstGeom>
          <a:noFill/>
          <a:ln>
            <a:noFill/>
          </a:ln>
        </p:spPr>
      </p:pic>
      <p:pic>
        <p:nvPicPr>
          <p:cNvPr id="144" name="Google Shape;144;p10"/>
          <p:cNvPicPr preferRelativeResize="0"/>
          <p:nvPr/>
        </p:nvPicPr>
        <p:blipFill>
          <a:blip r:embed="rId7">
            <a:alphaModFix/>
          </a:blip>
          <a:stretch>
            <a:fillRect/>
          </a:stretch>
        </p:blipFill>
        <p:spPr>
          <a:xfrm>
            <a:off x="11553425" y="0"/>
            <a:ext cx="2981500" cy="4861225"/>
          </a:xfrm>
          <a:prstGeom prst="rect">
            <a:avLst/>
          </a:prstGeom>
          <a:noFill/>
          <a:ln>
            <a:noFill/>
          </a:ln>
        </p:spPr>
      </p:pic>
      <p:pic>
        <p:nvPicPr>
          <p:cNvPr id="145" name="Google Shape;145;p10"/>
          <p:cNvPicPr preferRelativeResize="0"/>
          <p:nvPr/>
        </p:nvPicPr>
        <p:blipFill>
          <a:blip r:embed="rId8">
            <a:alphaModFix/>
          </a:blip>
          <a:stretch>
            <a:fillRect/>
          </a:stretch>
        </p:blipFill>
        <p:spPr>
          <a:xfrm>
            <a:off x="5789825" y="4553225"/>
            <a:ext cx="2981525" cy="3743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1"/>
          <p:cNvSpPr/>
          <p:nvPr/>
        </p:nvSpPr>
        <p:spPr>
          <a:xfrm>
            <a:off x="0" y="0"/>
            <a:ext cx="14630400" cy="8229600"/>
          </a:xfrm>
          <a:prstGeom prst="rect">
            <a:avLst/>
          </a:prstGeom>
          <a:solidFill>
            <a:srgbClr val="5C7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0" y="0"/>
            <a:ext cx="14630400" cy="8680966"/>
          </a:xfrm>
          <a:prstGeom prst="rect">
            <a:avLst/>
          </a:prstGeom>
          <a:solidFill>
            <a:srgbClr val="F9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3621177" y="427675"/>
            <a:ext cx="9394500" cy="972000"/>
          </a:xfrm>
          <a:prstGeom prst="rect">
            <a:avLst/>
          </a:prstGeom>
          <a:noFill/>
          <a:ln>
            <a:noFill/>
          </a:ln>
        </p:spPr>
        <p:txBody>
          <a:bodyPr anchorCtr="0" anchor="t" bIns="45700" lIns="91425" spcFirstLastPara="1" rIns="91425" wrap="square" tIns="45700">
            <a:noAutofit/>
          </a:bodyPr>
          <a:lstStyle/>
          <a:p>
            <a:pPr indent="0" lvl="0" marL="0" marR="0" rtl="0" algn="l">
              <a:lnSpc>
                <a:spcPct val="124983"/>
              </a:lnSpc>
              <a:spcBef>
                <a:spcPts val="0"/>
              </a:spcBef>
              <a:spcAft>
                <a:spcPts val="0"/>
              </a:spcAft>
              <a:buClr>
                <a:srgbClr val="1B1B27"/>
              </a:buClr>
              <a:buSzPts val="3062"/>
              <a:buFont typeface="Alexandria"/>
              <a:buNone/>
            </a:pPr>
            <a:r>
              <a:rPr b="0" i="0" lang="en-US" sz="3062" u="none" cap="none" strike="noStrike">
                <a:solidFill>
                  <a:srgbClr val="1B1B27"/>
                </a:solidFill>
                <a:latin typeface="Alexandria"/>
                <a:ea typeface="Alexandria"/>
                <a:cs typeface="Alexandria"/>
                <a:sym typeface="Alexandria"/>
              </a:rPr>
              <a:t>Empowering Universities for the Future</a:t>
            </a:r>
            <a:endParaRPr b="0" i="0" sz="3062" u="none" cap="none" strike="noStrike">
              <a:solidFill>
                <a:schemeClr val="dk1"/>
              </a:solidFill>
              <a:latin typeface="Calibri"/>
              <a:ea typeface="Calibri"/>
              <a:cs typeface="Calibri"/>
              <a:sym typeface="Calibri"/>
            </a:endParaRPr>
          </a:p>
        </p:txBody>
      </p:sp>
      <p:sp>
        <p:nvSpPr>
          <p:cNvPr id="154" name="Google Shape;154;p11"/>
          <p:cNvSpPr/>
          <p:nvPr/>
        </p:nvSpPr>
        <p:spPr>
          <a:xfrm>
            <a:off x="3621167" y="1710690"/>
            <a:ext cx="7388066" cy="6542603"/>
          </a:xfrm>
          <a:prstGeom prst="roundRect">
            <a:avLst>
              <a:gd fmla="val 1070"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3628787" y="1342685"/>
            <a:ext cx="7372800" cy="144540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3690346" y="2012406"/>
            <a:ext cx="3371700" cy="2487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04155"/>
              </a:buClr>
              <a:buSzPts val="1225"/>
              <a:buFont typeface="Nobile"/>
              <a:buNone/>
            </a:pPr>
            <a:r>
              <a:rPr b="0" i="0" lang="en-US" sz="1225" u="none" cap="none" strike="noStrike">
                <a:solidFill>
                  <a:srgbClr val="404155"/>
                </a:solidFill>
                <a:latin typeface="Nobile"/>
                <a:ea typeface="Nobile"/>
                <a:cs typeface="Nobile"/>
                <a:sym typeface="Nobile"/>
              </a:rPr>
              <a:t>Comprehensive Integration</a:t>
            </a:r>
            <a:endParaRPr b="0" i="0" sz="1225" u="none" cap="none" strike="noStrike">
              <a:solidFill>
                <a:schemeClr val="dk1"/>
              </a:solidFill>
              <a:latin typeface="Calibri"/>
              <a:ea typeface="Calibri"/>
              <a:cs typeface="Calibri"/>
              <a:sym typeface="Calibri"/>
            </a:endParaRPr>
          </a:p>
        </p:txBody>
      </p:sp>
      <p:sp>
        <p:nvSpPr>
          <p:cNvPr id="157" name="Google Shape;157;p11"/>
          <p:cNvSpPr/>
          <p:nvPr/>
        </p:nvSpPr>
        <p:spPr>
          <a:xfrm>
            <a:off x="7474498" y="1819150"/>
            <a:ext cx="4763100" cy="12435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04155"/>
              </a:buClr>
              <a:buSzPts val="1225"/>
              <a:buFont typeface="Nobile"/>
              <a:buNone/>
            </a:pPr>
            <a:r>
              <a:rPr b="0" i="0" lang="en-US" sz="1225" u="none" cap="none" strike="noStrike">
                <a:solidFill>
                  <a:srgbClr val="404155"/>
                </a:solidFill>
                <a:latin typeface="Nobile"/>
                <a:ea typeface="Nobile"/>
                <a:cs typeface="Nobile"/>
                <a:sym typeface="Nobile"/>
              </a:rPr>
              <a:t>The JSM Control system seamlessly integrates core business processes, enabling universities to streamline operations, enhance data-driven decision-making, and deliver a superior educational experience.</a:t>
            </a:r>
            <a:endParaRPr b="0" i="0" sz="1225" u="none" cap="none" strike="noStrike">
              <a:solidFill>
                <a:schemeClr val="dk1"/>
              </a:solidFill>
              <a:latin typeface="Calibri"/>
              <a:ea typeface="Calibri"/>
              <a:cs typeface="Calibri"/>
              <a:sym typeface="Calibri"/>
            </a:endParaRPr>
          </a:p>
        </p:txBody>
      </p:sp>
      <p:sp>
        <p:nvSpPr>
          <p:cNvPr id="158" name="Google Shape;158;p11"/>
          <p:cNvSpPr/>
          <p:nvPr/>
        </p:nvSpPr>
        <p:spPr>
          <a:xfrm>
            <a:off x="3621173" y="3179038"/>
            <a:ext cx="8796600" cy="169410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3784283" y="3264456"/>
            <a:ext cx="3371612" cy="248722"/>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04155"/>
              </a:buClr>
              <a:buSzPts val="1225"/>
              <a:buFont typeface="Nobile"/>
              <a:buNone/>
            </a:pPr>
            <a:r>
              <a:rPr b="0" i="0" lang="en-US" sz="1225" u="none" cap="none" strike="noStrike">
                <a:solidFill>
                  <a:srgbClr val="404155"/>
                </a:solidFill>
                <a:latin typeface="Nobile"/>
                <a:ea typeface="Nobile"/>
                <a:cs typeface="Nobile"/>
                <a:sym typeface="Nobile"/>
              </a:rPr>
              <a:t>Adaptable and Scalable</a:t>
            </a:r>
            <a:endParaRPr b="0" i="0" sz="1225" u="none" cap="none" strike="noStrike">
              <a:solidFill>
                <a:schemeClr val="dk1"/>
              </a:solidFill>
              <a:latin typeface="Calibri"/>
              <a:ea typeface="Calibri"/>
              <a:cs typeface="Calibri"/>
              <a:sym typeface="Calibri"/>
            </a:endParaRPr>
          </a:p>
        </p:txBody>
      </p:sp>
      <p:sp>
        <p:nvSpPr>
          <p:cNvPr id="160" name="Google Shape;160;p11"/>
          <p:cNvSpPr/>
          <p:nvPr/>
        </p:nvSpPr>
        <p:spPr>
          <a:xfrm>
            <a:off x="7474497" y="3264450"/>
            <a:ext cx="4843500" cy="14922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04155"/>
              </a:buClr>
              <a:buSzPts val="1225"/>
              <a:buFont typeface="Nobile"/>
              <a:buNone/>
            </a:pPr>
            <a:r>
              <a:rPr b="0" i="0" lang="en-US" sz="1225" u="none" cap="none" strike="noStrike">
                <a:solidFill>
                  <a:srgbClr val="404155"/>
                </a:solidFill>
                <a:latin typeface="Nobile"/>
                <a:ea typeface="Nobile"/>
                <a:cs typeface="Nobile"/>
                <a:sym typeface="Nobile"/>
              </a:rPr>
              <a:t>The modular design and flexible deployment options of the JSM Control system allow universities to adapt to changing requirements and scale their operations as needed, ensuring long-term sustainability and growth.</a:t>
            </a:r>
            <a:endParaRPr b="0" i="0" sz="1225" u="none" cap="none" strike="noStrike">
              <a:solidFill>
                <a:schemeClr val="dk1"/>
              </a:solidFill>
              <a:latin typeface="Calibri"/>
              <a:ea typeface="Calibri"/>
              <a:cs typeface="Calibri"/>
              <a:sym typeface="Calibri"/>
            </a:endParaRPr>
          </a:p>
        </p:txBody>
      </p:sp>
      <p:sp>
        <p:nvSpPr>
          <p:cNvPr id="161" name="Google Shape;161;p11"/>
          <p:cNvSpPr/>
          <p:nvPr/>
        </p:nvSpPr>
        <p:spPr>
          <a:xfrm>
            <a:off x="3628773" y="4857625"/>
            <a:ext cx="8689200" cy="169410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3784283" y="4958477"/>
            <a:ext cx="3371612" cy="248722"/>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04155"/>
              </a:buClr>
              <a:buSzPts val="1225"/>
              <a:buFont typeface="Nobile"/>
              <a:buNone/>
            </a:pPr>
            <a:r>
              <a:rPr b="0" i="0" lang="en-US" sz="1225" u="none" cap="none" strike="noStrike">
                <a:solidFill>
                  <a:srgbClr val="404155"/>
                </a:solidFill>
                <a:latin typeface="Nobile"/>
                <a:ea typeface="Nobile"/>
                <a:cs typeface="Nobile"/>
                <a:sym typeface="Nobile"/>
              </a:rPr>
              <a:t>Improved Stakeholder Engagement</a:t>
            </a:r>
            <a:endParaRPr b="0" i="0" sz="1225" u="none" cap="none" strike="noStrike">
              <a:solidFill>
                <a:schemeClr val="dk1"/>
              </a:solidFill>
              <a:latin typeface="Calibri"/>
              <a:ea typeface="Calibri"/>
              <a:cs typeface="Calibri"/>
              <a:sym typeface="Calibri"/>
            </a:endParaRPr>
          </a:p>
        </p:txBody>
      </p:sp>
      <p:sp>
        <p:nvSpPr>
          <p:cNvPr id="163" name="Google Shape;163;p11"/>
          <p:cNvSpPr/>
          <p:nvPr/>
        </p:nvSpPr>
        <p:spPr>
          <a:xfrm>
            <a:off x="7474497" y="4958475"/>
            <a:ext cx="4943400" cy="14922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04155"/>
              </a:buClr>
              <a:buSzPts val="1225"/>
              <a:buFont typeface="Nobile"/>
              <a:buNone/>
            </a:pPr>
            <a:r>
              <a:rPr b="0" i="0" lang="en-US" sz="1225" u="none" cap="none" strike="noStrike">
                <a:solidFill>
                  <a:srgbClr val="404155"/>
                </a:solidFill>
                <a:latin typeface="Nobile"/>
                <a:ea typeface="Nobile"/>
                <a:cs typeface="Nobile"/>
                <a:sym typeface="Nobile"/>
              </a:rPr>
              <a:t>By empowering students, faculty, and staff with real-time information, transparent processes, and enhanced communication channels, the JSM Control system fosters stronger engagement and collaboration across the university community.</a:t>
            </a:r>
            <a:endParaRPr b="0" i="0" sz="1225" u="none" cap="none" strike="noStrike">
              <a:solidFill>
                <a:schemeClr val="dk1"/>
              </a:solidFill>
              <a:latin typeface="Calibri"/>
              <a:ea typeface="Calibri"/>
              <a:cs typeface="Calibri"/>
              <a:sym typeface="Calibri"/>
            </a:endParaRPr>
          </a:p>
        </p:txBody>
      </p:sp>
      <p:sp>
        <p:nvSpPr>
          <p:cNvPr id="164" name="Google Shape;164;p11"/>
          <p:cNvSpPr/>
          <p:nvPr/>
        </p:nvSpPr>
        <p:spPr>
          <a:xfrm>
            <a:off x="3628773" y="6551650"/>
            <a:ext cx="8796600" cy="169410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3784283" y="6652498"/>
            <a:ext cx="3371612" cy="248722"/>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04155"/>
              </a:buClr>
              <a:buSzPts val="1225"/>
              <a:buFont typeface="Nobile"/>
              <a:buNone/>
            </a:pPr>
            <a:r>
              <a:rPr b="0" i="0" lang="en-US" sz="1225" u="none" cap="none" strike="noStrike">
                <a:solidFill>
                  <a:srgbClr val="404155"/>
                </a:solidFill>
                <a:latin typeface="Nobile"/>
                <a:ea typeface="Nobile"/>
                <a:cs typeface="Nobile"/>
                <a:sym typeface="Nobile"/>
              </a:rPr>
              <a:t>Data-Driven Insights</a:t>
            </a:r>
            <a:endParaRPr b="0" i="0" sz="1225" u="none" cap="none" strike="noStrike">
              <a:solidFill>
                <a:schemeClr val="dk1"/>
              </a:solidFill>
              <a:latin typeface="Calibri"/>
              <a:ea typeface="Calibri"/>
              <a:cs typeface="Calibri"/>
              <a:sym typeface="Calibri"/>
            </a:endParaRPr>
          </a:p>
        </p:txBody>
      </p:sp>
      <p:sp>
        <p:nvSpPr>
          <p:cNvPr id="166" name="Google Shape;166;p11"/>
          <p:cNvSpPr/>
          <p:nvPr/>
        </p:nvSpPr>
        <p:spPr>
          <a:xfrm>
            <a:off x="7474497" y="6652500"/>
            <a:ext cx="4943400" cy="14922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04155"/>
              </a:buClr>
              <a:buSzPts val="1225"/>
              <a:buFont typeface="Nobile"/>
              <a:buNone/>
            </a:pPr>
            <a:r>
              <a:rPr b="0" i="0" lang="en-US" sz="1225" u="none" cap="none" strike="noStrike">
                <a:solidFill>
                  <a:srgbClr val="404155"/>
                </a:solidFill>
                <a:latin typeface="Nobile"/>
                <a:ea typeface="Nobile"/>
                <a:cs typeface="Nobile"/>
                <a:sym typeface="Nobile"/>
              </a:rPr>
              <a:t>The system's advanced analytics and reporting capabilities provide university leaders with actionable insights, enabling them to make informed decisions, optimize resource allocation, and drive continuous improvement.</a:t>
            </a:r>
            <a:endParaRPr b="0" i="0" sz="1225"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